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47" r:id="rId5"/>
    <p:sldId id="394" r:id="rId6"/>
    <p:sldId id="362" r:id="rId7"/>
    <p:sldId id="350" r:id="rId8"/>
    <p:sldId id="385" r:id="rId9"/>
    <p:sldId id="386" r:id="rId10"/>
    <p:sldId id="387" r:id="rId11"/>
    <p:sldId id="396" r:id="rId12"/>
    <p:sldId id="389" r:id="rId13"/>
    <p:sldId id="390" r:id="rId14"/>
    <p:sldId id="395" r:id="rId15"/>
    <p:sldId id="363" r:id="rId16"/>
    <p:sldId id="364" r:id="rId17"/>
    <p:sldId id="391" r:id="rId18"/>
    <p:sldId id="392" r:id="rId19"/>
    <p:sldId id="393" r:id="rId20"/>
    <p:sldId id="36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58"/>
    <a:srgbClr val="00ABE6"/>
    <a:srgbClr val="EC008C"/>
    <a:srgbClr val="F9A61B"/>
    <a:srgbClr val="EA118D"/>
    <a:srgbClr val="E89206"/>
    <a:srgbClr val="6E298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BE525-B079-4249-9C79-F4049BA069EB}" v="2" dt="2020-05-14T19:28:47.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3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06B6CC4-C701-43D3-8D5C-D709DDEAF760}" type="datetimeFigureOut">
              <a:rPr lang="en-US" smtClean="0"/>
              <a:t>5/15/2020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C507C9-4F50-459B-8FCB-DE918B0005BA}" type="slidenum">
              <a:rPr lang="en-US" smtClean="0"/>
              <a:t>‹#›</a:t>
            </a:fld>
            <a:endParaRPr lang="en-US"/>
          </a:p>
        </p:txBody>
      </p:sp>
    </p:spTree>
    <p:extLst>
      <p:ext uri="{BB962C8B-B14F-4D97-AF65-F5344CB8AC3E}">
        <p14:creationId xmlns:p14="http://schemas.microsoft.com/office/powerpoint/2010/main" val="384030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F2C838E-A430-43FE-8B18-BBEAE5A5938D}" type="datetimeFigureOut">
              <a:rPr lang="en-US" smtClean="0"/>
              <a:t>5/15/2020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0C45C65-1D74-4F6C-8019-15CBAFB7EA77}" type="slidenum">
              <a:rPr lang="en-US" smtClean="0"/>
              <a:t>‹#›</a:t>
            </a:fld>
            <a:endParaRPr lang="en-US"/>
          </a:p>
        </p:txBody>
      </p:sp>
    </p:spTree>
    <p:extLst>
      <p:ext uri="{BB962C8B-B14F-4D97-AF65-F5344CB8AC3E}">
        <p14:creationId xmlns:p14="http://schemas.microsoft.com/office/powerpoint/2010/main" val="342375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45C65-1D74-4F6C-8019-15CBAFB7EA77}" type="slidenum">
              <a:rPr lang="en-US" smtClean="0"/>
              <a:t>1</a:t>
            </a:fld>
            <a:endParaRPr lang="en-US"/>
          </a:p>
        </p:txBody>
      </p:sp>
    </p:spTree>
    <p:extLst>
      <p:ext uri="{BB962C8B-B14F-4D97-AF65-F5344CB8AC3E}">
        <p14:creationId xmlns:p14="http://schemas.microsoft.com/office/powerpoint/2010/main" val="177012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Challenges</a:t>
            </a:r>
          </a:p>
        </p:txBody>
      </p:sp>
      <p:sp>
        <p:nvSpPr>
          <p:cNvPr id="4" name="Slide Number Placeholder 3"/>
          <p:cNvSpPr>
            <a:spLocks noGrp="1"/>
          </p:cNvSpPr>
          <p:nvPr>
            <p:ph type="sldNum" sz="quarter" idx="5"/>
          </p:nvPr>
        </p:nvSpPr>
        <p:spPr/>
        <p:txBody>
          <a:bodyPr/>
          <a:lstStyle/>
          <a:p>
            <a:fld id="{D0C45C65-1D74-4F6C-8019-15CBAFB7EA77}" type="slidenum">
              <a:rPr lang="en-US" smtClean="0"/>
              <a:t>11</a:t>
            </a:fld>
            <a:endParaRPr lang="en-US"/>
          </a:p>
        </p:txBody>
      </p:sp>
    </p:spTree>
    <p:extLst>
      <p:ext uri="{BB962C8B-B14F-4D97-AF65-F5344CB8AC3E}">
        <p14:creationId xmlns:p14="http://schemas.microsoft.com/office/powerpoint/2010/main" val="234570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C45C65-1D74-4F6C-8019-15CBAFB7EA77}" type="slidenum">
              <a:rPr lang="en-US" smtClean="0"/>
              <a:t>13</a:t>
            </a:fld>
            <a:endParaRPr lang="en-US"/>
          </a:p>
        </p:txBody>
      </p:sp>
    </p:spTree>
    <p:extLst>
      <p:ext uri="{BB962C8B-B14F-4D97-AF65-F5344CB8AC3E}">
        <p14:creationId xmlns:p14="http://schemas.microsoft.com/office/powerpoint/2010/main" val="373822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C45C65-1D74-4F6C-8019-15CBAFB7EA77}" type="slidenum">
              <a:rPr lang="en-US" smtClean="0"/>
              <a:t>17</a:t>
            </a:fld>
            <a:endParaRPr lang="en-US"/>
          </a:p>
        </p:txBody>
      </p:sp>
    </p:spTree>
    <p:extLst>
      <p:ext uri="{BB962C8B-B14F-4D97-AF65-F5344CB8AC3E}">
        <p14:creationId xmlns:p14="http://schemas.microsoft.com/office/powerpoint/2010/main" val="2958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keep in mind…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09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C45C65-1D74-4F6C-8019-15CBAFB7EA77}" type="slidenum">
              <a:rPr lang="en-US" smtClean="0"/>
              <a:t>3</a:t>
            </a:fld>
            <a:endParaRPr lang="en-US"/>
          </a:p>
        </p:txBody>
      </p:sp>
    </p:spTree>
    <p:extLst>
      <p:ext uri="{BB962C8B-B14F-4D97-AF65-F5344CB8AC3E}">
        <p14:creationId xmlns:p14="http://schemas.microsoft.com/office/powerpoint/2010/main" val="29275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DB782-5051-4D47-884F-4E041568556D}" type="slidenum">
              <a:rPr lang="en-US" smtClean="0"/>
              <a:pPr/>
              <a:t>4</a:t>
            </a:fld>
            <a:endParaRPr lang="en-US"/>
          </a:p>
        </p:txBody>
      </p:sp>
    </p:spTree>
    <p:extLst>
      <p:ext uri="{BB962C8B-B14F-4D97-AF65-F5344CB8AC3E}">
        <p14:creationId xmlns:p14="http://schemas.microsoft.com/office/powerpoint/2010/main" val="293371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 reminder to get back on topic from Part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45C65-1D74-4F6C-8019-15CBAFB7E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61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45C65-1D74-4F6C-8019-15CBAFB7E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91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girls how they would handle these scenarios.  </a:t>
            </a:r>
          </a:p>
          <a:p>
            <a:r>
              <a:rPr lang="en-US"/>
              <a:t>Have girls add their answers to the spectrum.</a:t>
            </a:r>
          </a:p>
          <a:p>
            <a:endParaRPr lang="en-US" sz="1200">
              <a:latin typeface="Trefoil Sans"/>
            </a:endParaRPr>
          </a:p>
          <a:p>
            <a:r>
              <a:rPr lang="en-US" sz="1200">
                <a:latin typeface="Trefoil Sans"/>
              </a:rPr>
              <a:t> It’s good to tell a friend she should study harder and try to get better grades. </a:t>
            </a:r>
          </a:p>
          <a:p>
            <a:r>
              <a:rPr lang="en-US" sz="1200">
                <a:latin typeface="Trefoil Sans"/>
              </a:rPr>
              <a:t> If you friend really wants you to attend her piano recital because she needs a confidence boost, you should go-even though it sounds like a lot of clanging to you. </a:t>
            </a:r>
          </a:p>
          <a:p>
            <a:r>
              <a:rPr lang="en-US" sz="1200">
                <a:latin typeface="Trefoil Sans"/>
              </a:rPr>
              <a:t> It’s OK to attend a party at your best friend’s house even if her parents aren’t there the entire night. </a:t>
            </a:r>
          </a:p>
          <a:p>
            <a:r>
              <a:rPr lang="en-US" sz="1200">
                <a:latin typeface="Trefoil Sans"/>
              </a:rPr>
              <a:t> I’d cancel plans with my friend if my crush asked me out at the last minute. </a:t>
            </a:r>
          </a:p>
          <a:p>
            <a:r>
              <a:rPr lang="en-US" sz="1200">
                <a:latin typeface="Trefoil Sans"/>
              </a:rPr>
              <a:t> If you’re jealous of someone, it’s OK to be mean to her, as long as you aren’t physically violent. </a:t>
            </a:r>
          </a:p>
          <a:p>
            <a:r>
              <a:rPr lang="en-US" sz="1200">
                <a:latin typeface="Trefoil Sans"/>
              </a:rPr>
              <a:t> If a friend is really hurting herself through behavior that you find scary, keep it a secret, no matter what. </a:t>
            </a:r>
          </a:p>
          <a:p>
            <a:r>
              <a:rPr lang="en-US" sz="1200">
                <a:latin typeface="Trefoil Sans"/>
              </a:rPr>
              <a:t> You can watch a movie at a friend’s house that your parents would never let you watch at home. </a:t>
            </a:r>
          </a:p>
          <a:p>
            <a:r>
              <a:rPr lang="en-US" sz="1200">
                <a:latin typeface="Trefoil Sans"/>
              </a:rPr>
              <a:t> It’s OK to tell your parents that party is “girls-only,” even though there will be boys and you hope to meet up with a special one there. </a:t>
            </a:r>
          </a:p>
          <a:p>
            <a:r>
              <a:rPr lang="en-US" sz="1200">
                <a:latin typeface="Trefoil Sans"/>
              </a:rPr>
              <a:t> Sometimes you have to skip the fun to get some homework done. </a:t>
            </a:r>
          </a:p>
          <a:p>
            <a:r>
              <a:rPr lang="en-US" sz="1200">
                <a:latin typeface="Trefoil Sans"/>
              </a:rPr>
              <a:t> Sometimes you just have to stop hanging out with some girls because others don’t think they’re cool. </a:t>
            </a:r>
          </a:p>
          <a:p>
            <a:r>
              <a:rPr lang="en-US" sz="1200">
                <a:latin typeface="Trefoil Sans"/>
              </a:rPr>
              <a:t> It’s cool to disrespect your parents in front of friends. </a:t>
            </a:r>
          </a:p>
          <a:p>
            <a:r>
              <a:rPr lang="en-US" sz="1200">
                <a:latin typeface="Trefoil Sans"/>
              </a:rPr>
              <a:t> You need to try out for a team sport or cheerleading, because everyone does. </a:t>
            </a:r>
          </a:p>
          <a:p>
            <a:r>
              <a:rPr lang="en-US" sz="1200">
                <a:latin typeface="Trefoil Sans"/>
              </a:rPr>
              <a:t> It’s important to act like you have more money than you really have.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45C65-1D74-4F6C-8019-15CBAFB7E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64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 you know that…. </a:t>
            </a:r>
          </a:p>
          <a:p>
            <a:pPr marL="228600" indent="-228600">
              <a:buAutoNum type="alphaLcPeriod"/>
            </a:pPr>
            <a:r>
              <a:rPr lang="en-US"/>
              <a:t>68% of girls have had a negative experience on a social networking site, such as having someone gossip about them or being bullied. </a:t>
            </a:r>
          </a:p>
          <a:p>
            <a:pPr marL="228600" indent="-228600">
              <a:buAutoNum type="alphaLcPeriod"/>
            </a:pPr>
            <a:r>
              <a:rPr lang="en-US"/>
              <a:t>b. Almost half (46%) think that social networking creates jealousy among friends. </a:t>
            </a:r>
          </a:p>
          <a:p>
            <a:pPr marL="228600" indent="-228600">
              <a:buAutoNum type="alphaLcPeriod"/>
            </a:pPr>
            <a:r>
              <a:rPr lang="en-US"/>
              <a:t>c. 40% admit to losing respect for a friend because of something she posted on a social network.</a:t>
            </a:r>
          </a:p>
          <a:p>
            <a:pPr marL="0" indent="0">
              <a:buNone/>
            </a:pPr>
            <a:r>
              <a:rPr lang="en-US"/>
              <a:t>REMEMBER that what you say online….stays online FOREVER!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45C65-1D74-4F6C-8019-15CBAFB7E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08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 you have any questions about the challenges?  We can use this time (If there is time left) to brainstorm together.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45C65-1D74-4F6C-8019-15CBAFB7E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69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41165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79197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64549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4"/>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1" y="2122314"/>
            <a:ext cx="10721576" cy="4095383"/>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a:latin typeface="Trefoil Sans"/>
              </a:rPr>
              <a:t>TITLE &amp; FULL-WIDTH IMAGE</a:t>
            </a:r>
          </a:p>
        </p:txBody>
      </p:sp>
    </p:spTree>
    <p:extLst>
      <p:ext uri="{BB962C8B-B14F-4D97-AF65-F5344CB8AC3E}">
        <p14:creationId xmlns:p14="http://schemas.microsoft.com/office/powerpoint/2010/main" val="201966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34105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C63E6-B578-4BF9-9FDD-2FEF187B8A5A}"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8525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78237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C63E6-B578-4BF9-9FDD-2FEF187B8A5A}"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52397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63E6-B578-4BF9-9FDD-2FEF187B8A5A}"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9430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63E6-B578-4BF9-9FDD-2FEF187B8A5A}"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3130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283767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C63E6-B578-4BF9-9FDD-2FEF187B8A5A}"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F3C7D-1583-43B7-B337-3739376B827E}" type="slidenum">
              <a:rPr lang="en-US" smtClean="0"/>
              <a:t>‹#›</a:t>
            </a:fld>
            <a:endParaRPr lang="en-US"/>
          </a:p>
        </p:txBody>
      </p:sp>
    </p:spTree>
    <p:extLst>
      <p:ext uri="{BB962C8B-B14F-4D97-AF65-F5344CB8AC3E}">
        <p14:creationId xmlns:p14="http://schemas.microsoft.com/office/powerpoint/2010/main" val="159142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C63E6-B578-4BF9-9FDD-2FEF187B8A5A}" type="datetimeFigureOut">
              <a:rPr lang="en-US" smtClean="0"/>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F3C7D-1583-43B7-B337-3739376B827E}" type="slidenum">
              <a:rPr lang="en-US" smtClean="0"/>
              <a:t>‹#›</a:t>
            </a:fld>
            <a:endParaRPr lang="en-US"/>
          </a:p>
        </p:txBody>
      </p:sp>
    </p:spTree>
    <p:extLst>
      <p:ext uri="{BB962C8B-B14F-4D97-AF65-F5344CB8AC3E}">
        <p14:creationId xmlns:p14="http://schemas.microsoft.com/office/powerpoint/2010/main" val="68692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emf"/><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298594"/>
            <a:ext cx="3418385" cy="1338591"/>
          </a:xfrm>
          <a:prstGeom prst="rect">
            <a:avLst/>
          </a:prstGeom>
        </p:spPr>
      </p:pic>
      <p:pic>
        <p:nvPicPr>
          <p:cNvPr id="8" name="Picture 7"/>
          <p:cNvPicPr>
            <a:picLocks noChangeAspect="1"/>
          </p:cNvPicPr>
          <p:nvPr/>
        </p:nvPicPr>
        <p:blipFill>
          <a:blip r:embed="rId4"/>
          <a:stretch>
            <a:fillRect/>
          </a:stretch>
        </p:blipFill>
        <p:spPr>
          <a:xfrm>
            <a:off x="-14514" y="-116113"/>
            <a:ext cx="382500" cy="70974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828" y="345033"/>
            <a:ext cx="1979749" cy="1245712"/>
          </a:xfrm>
          <a:prstGeom prst="rect">
            <a:avLst/>
          </a:prstGeom>
        </p:spPr>
      </p:pic>
      <p:sp>
        <p:nvSpPr>
          <p:cNvPr id="3" name="TextBox 2"/>
          <p:cNvSpPr txBox="1"/>
          <p:nvPr/>
        </p:nvSpPr>
        <p:spPr>
          <a:xfrm>
            <a:off x="1556520" y="1590745"/>
            <a:ext cx="9444446" cy="1569660"/>
          </a:xfrm>
          <a:prstGeom prst="rect">
            <a:avLst/>
          </a:prstGeom>
          <a:noFill/>
        </p:spPr>
        <p:txBody>
          <a:bodyPr wrap="square" rtlCol="0">
            <a:spAutoFit/>
          </a:bodyPr>
          <a:lstStyle/>
          <a:p>
            <a:pPr algn="ctr"/>
            <a:r>
              <a:rPr lang="en-US" sz="4800">
                <a:latin typeface="Trefoil Sans" charset="0"/>
                <a:ea typeface="Trefoil Sans" charset="0"/>
                <a:cs typeface="Trefoil Sans" charset="0"/>
              </a:rPr>
              <a:t>Cadette Amaze Journey</a:t>
            </a:r>
          </a:p>
          <a:p>
            <a:pPr algn="ctr"/>
            <a:r>
              <a:rPr lang="en-US" sz="4800">
                <a:latin typeface="Trefoil Sans" charset="0"/>
                <a:ea typeface="Trefoil Sans" charset="0"/>
                <a:cs typeface="Trefoil Sans" charset="0"/>
              </a:rPr>
              <a:t>Part 3 </a:t>
            </a:r>
          </a:p>
        </p:txBody>
      </p:sp>
      <p:pic>
        <p:nvPicPr>
          <p:cNvPr id="9" name="Picture 8" descr="A drawing of a cartoon character&#10;&#10;Description automatically generated">
            <a:extLst>
              <a:ext uri="{FF2B5EF4-FFF2-40B4-BE49-F238E27FC236}">
                <a16:creationId xmlns:a16="http://schemas.microsoft.com/office/drawing/2014/main" id="{FD80F6A1-A137-4E84-8451-393CE34CE3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1702" y="3492654"/>
            <a:ext cx="8894082" cy="2737110"/>
          </a:xfrm>
          <a:prstGeom prst="rect">
            <a:avLst/>
          </a:prstGeom>
        </p:spPr>
      </p:pic>
    </p:spTree>
    <p:extLst>
      <p:ext uri="{BB962C8B-B14F-4D97-AF65-F5344CB8AC3E}">
        <p14:creationId xmlns:p14="http://schemas.microsoft.com/office/powerpoint/2010/main" val="424083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r: 5 Points 5">
            <a:extLst>
              <a:ext uri="{FF2B5EF4-FFF2-40B4-BE49-F238E27FC236}">
                <a16:creationId xmlns:a16="http://schemas.microsoft.com/office/drawing/2014/main" id="{078AE8C9-6D03-4739-AC22-27FD43B825FA}"/>
              </a:ext>
            </a:extLst>
          </p:cNvPr>
          <p:cNvSpPr/>
          <p:nvPr/>
        </p:nvSpPr>
        <p:spPr>
          <a:xfrm>
            <a:off x="1485575" y="-1149928"/>
            <a:ext cx="9662841" cy="8382000"/>
          </a:xfrm>
          <a:prstGeom prst="star5">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AE3063FE-CBB8-4CEE-8CED-F69039B96F5B}"/>
              </a:ext>
            </a:extLst>
          </p:cNvPr>
          <p:cNvSpPr>
            <a:spLocks noGrp="1"/>
          </p:cNvSpPr>
          <p:nvPr>
            <p:ph type="body" sz="quarter" idx="13"/>
          </p:nvPr>
        </p:nvSpPr>
        <p:spPr>
          <a:xfrm>
            <a:off x="426840" y="348932"/>
            <a:ext cx="10721576" cy="5899468"/>
          </a:xfrm>
          <a:noFill/>
        </p:spPr>
        <p:txBody>
          <a:bodyPr/>
          <a:lstStyle/>
          <a:p>
            <a:pPr marL="0" indent="0" algn="ctr">
              <a:buNone/>
            </a:pPr>
            <a:r>
              <a:rPr lang="en-US" sz="3600"/>
              <a:t>We have a challenge for each of you.  </a:t>
            </a:r>
          </a:p>
          <a:p>
            <a:pPr marL="0" indent="0" algn="ctr">
              <a:buNone/>
            </a:pPr>
            <a:r>
              <a:rPr lang="en-US" sz="3600"/>
              <a:t>Actually, three challenges.  </a:t>
            </a:r>
          </a:p>
          <a:p>
            <a:pPr marL="0" indent="0" algn="ctr">
              <a:buNone/>
            </a:pPr>
            <a:endParaRPr lang="en-US" sz="3600"/>
          </a:p>
          <a:p>
            <a:pPr marL="0" indent="0" algn="ctr">
              <a:buNone/>
            </a:pPr>
            <a:r>
              <a:rPr lang="en-US" sz="3600"/>
              <a:t>Following is a list of activities.  To achieve the Interact Award you need to complete three of the challenges.  You can choose which three.  Just remember all that you learn to complete them.</a:t>
            </a:r>
          </a:p>
          <a:p>
            <a:pPr marL="0" indent="0" algn="ctr">
              <a:buNone/>
            </a:pPr>
            <a:endParaRPr lang="en-US" sz="3600"/>
          </a:p>
          <a:p>
            <a:pPr marL="0" indent="0" algn="ctr">
              <a:buNone/>
            </a:pPr>
            <a:r>
              <a:rPr lang="en-US" sz="3600"/>
              <a:t>Think before you react or respond!</a:t>
            </a:r>
          </a:p>
          <a:p>
            <a:pPr marL="0" indent="0">
              <a:buNone/>
            </a:pPr>
            <a:endParaRPr lang="en-US"/>
          </a:p>
        </p:txBody>
      </p:sp>
      <p:pic>
        <p:nvPicPr>
          <p:cNvPr id="5" name="Picture 4">
            <a:extLst>
              <a:ext uri="{FF2B5EF4-FFF2-40B4-BE49-F238E27FC236}">
                <a16:creationId xmlns:a16="http://schemas.microsoft.com/office/drawing/2014/main" id="{758E94CB-AF74-49E1-8654-D02001E0778E}"/>
              </a:ext>
            </a:extLst>
          </p:cNvPr>
          <p:cNvPicPr>
            <a:picLocks noChangeAspect="1"/>
          </p:cNvPicPr>
          <p:nvPr/>
        </p:nvPicPr>
        <p:blipFill>
          <a:blip r:embed="rId3"/>
          <a:stretch>
            <a:fillRect/>
          </a:stretch>
        </p:blipFill>
        <p:spPr>
          <a:xfrm>
            <a:off x="-9008" y="-10778"/>
            <a:ext cx="371503" cy="6868778"/>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Tree>
    <p:extLst>
      <p:ext uri="{BB962C8B-B14F-4D97-AF65-F5344CB8AC3E}">
        <p14:creationId xmlns:p14="http://schemas.microsoft.com/office/powerpoint/2010/main" val="117358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automatically generated">
            <a:extLst>
              <a:ext uri="{FF2B5EF4-FFF2-40B4-BE49-F238E27FC236}">
                <a16:creationId xmlns:a16="http://schemas.microsoft.com/office/drawing/2014/main" id="{9D1A9D59-4C25-4A37-B6B1-C2C3F5E025E1}"/>
              </a:ext>
            </a:extLst>
          </p:cNvPr>
          <p:cNvPicPr>
            <a:picLocks noChangeAspect="1"/>
          </p:cNvPicPr>
          <p:nvPr/>
        </p:nvPicPr>
        <p:blipFill rotWithShape="1">
          <a:blip r:embed="rId3">
            <a:extLst>
              <a:ext uri="{28A0092B-C50C-407E-A947-70E740481C1C}">
                <a14:useLocalDpi xmlns:a14="http://schemas.microsoft.com/office/drawing/2010/main" val="0"/>
              </a:ext>
            </a:extLst>
          </a:blip>
          <a:srcRect l="34104" t="3030" r="19932" b="76162"/>
          <a:stretch/>
        </p:blipFill>
        <p:spPr>
          <a:xfrm rot="16200000">
            <a:off x="-1053137" y="1324703"/>
            <a:ext cx="6397381" cy="3747965"/>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C5727C48-8E22-44F1-A7A3-C5B2FCF6B8B2}"/>
              </a:ext>
            </a:extLst>
          </p:cNvPr>
          <p:cNvPicPr>
            <a:picLocks noChangeAspect="1"/>
          </p:cNvPicPr>
          <p:nvPr/>
        </p:nvPicPr>
        <p:blipFill rotWithShape="1">
          <a:blip r:embed="rId3">
            <a:extLst>
              <a:ext uri="{28A0092B-C50C-407E-A947-70E740481C1C}">
                <a14:useLocalDpi xmlns:a14="http://schemas.microsoft.com/office/drawing/2010/main" val="0"/>
              </a:ext>
            </a:extLst>
          </a:blip>
          <a:srcRect l="6318" t="3030" r="66532" b="76162"/>
          <a:stretch/>
        </p:blipFill>
        <p:spPr>
          <a:xfrm rot="16200000">
            <a:off x="4009101" y="196682"/>
            <a:ext cx="4046110" cy="3652738"/>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123C4D22-36CB-4251-A012-DD2CF61647F0}"/>
              </a:ext>
            </a:extLst>
          </p:cNvPr>
          <p:cNvPicPr>
            <a:picLocks noChangeAspect="1"/>
          </p:cNvPicPr>
          <p:nvPr/>
        </p:nvPicPr>
        <p:blipFill rotWithShape="1">
          <a:blip r:embed="rId4">
            <a:extLst>
              <a:ext uri="{28A0092B-C50C-407E-A947-70E740481C1C}">
                <a14:useLocalDpi xmlns:a14="http://schemas.microsoft.com/office/drawing/2010/main" val="0"/>
              </a:ext>
            </a:extLst>
          </a:blip>
          <a:srcRect l="25338" r="12528"/>
          <a:stretch/>
        </p:blipFill>
        <p:spPr>
          <a:xfrm rot="16200000">
            <a:off x="6831527" y="1308476"/>
            <a:ext cx="6397379" cy="3780425"/>
          </a:xfrm>
          <a:prstGeom prst="rect">
            <a:avLst/>
          </a:prstGeom>
        </p:spPr>
      </p:pic>
      <p:pic>
        <p:nvPicPr>
          <p:cNvPr id="10" name="Picture 9" descr="A close up of text on a white background&#10;&#10;Description automatically generated">
            <a:extLst>
              <a:ext uri="{FF2B5EF4-FFF2-40B4-BE49-F238E27FC236}">
                <a16:creationId xmlns:a16="http://schemas.microsoft.com/office/drawing/2014/main" id="{63F1DB6C-3EC8-4CFF-B774-A6FE0ACCA4B0}"/>
              </a:ext>
            </a:extLst>
          </p:cNvPr>
          <p:cNvPicPr>
            <a:picLocks noChangeAspect="1"/>
          </p:cNvPicPr>
          <p:nvPr/>
        </p:nvPicPr>
        <p:blipFill rotWithShape="1">
          <a:blip r:embed="rId4">
            <a:extLst>
              <a:ext uri="{28A0092B-C50C-407E-A947-70E740481C1C}">
                <a14:useLocalDpi xmlns:a14="http://schemas.microsoft.com/office/drawing/2010/main" val="0"/>
              </a:ext>
            </a:extLst>
          </a:blip>
          <a:srcRect r="75509"/>
          <a:stretch/>
        </p:blipFill>
        <p:spPr>
          <a:xfrm rot="16200000">
            <a:off x="4920365" y="3459218"/>
            <a:ext cx="2351271" cy="3525049"/>
          </a:xfrm>
          <a:prstGeom prst="rect">
            <a:avLst/>
          </a:prstGeom>
        </p:spPr>
      </p:pic>
    </p:spTree>
    <p:extLst>
      <p:ext uri="{BB962C8B-B14F-4D97-AF65-F5344CB8AC3E}">
        <p14:creationId xmlns:p14="http://schemas.microsoft.com/office/powerpoint/2010/main" val="425901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AC44A-458E-4E7B-89AC-A766523AEB5B}"/>
              </a:ext>
            </a:extLst>
          </p:cNvPr>
          <p:cNvSpPr>
            <a:spLocks noGrp="1"/>
          </p:cNvSpPr>
          <p:nvPr>
            <p:ph type="title"/>
          </p:nvPr>
        </p:nvSpPr>
        <p:spPr/>
        <p:txBody>
          <a:bodyPr/>
          <a:lstStyle/>
          <a:p>
            <a:r>
              <a:rPr lang="en-US"/>
              <a:t>Time to Act</a:t>
            </a:r>
          </a:p>
        </p:txBody>
      </p:sp>
      <p:sp>
        <p:nvSpPr>
          <p:cNvPr id="4" name="Text Placeholder 3">
            <a:extLst>
              <a:ext uri="{FF2B5EF4-FFF2-40B4-BE49-F238E27FC236}">
                <a16:creationId xmlns:a16="http://schemas.microsoft.com/office/drawing/2014/main" id="{A211CD7B-5B2E-46B4-81CE-A1CEEADD63B7}"/>
              </a:ext>
            </a:extLst>
          </p:cNvPr>
          <p:cNvSpPr>
            <a:spLocks noGrp="1"/>
          </p:cNvSpPr>
          <p:nvPr>
            <p:ph type="body" sz="quarter" idx="13"/>
          </p:nvPr>
        </p:nvSpPr>
        <p:spPr/>
        <p:txBody>
          <a:bodyPr>
            <a:normAutofit lnSpcReduction="10000"/>
          </a:bodyPr>
          <a:lstStyle/>
          <a:p>
            <a:r>
              <a:rPr lang="en-US"/>
              <a:t>A Take Action Project (TAP) is a Girl Scout tradition and a way for girls to change the world one issue at a time.  Journeys are the gateway to the TAP, providing tools and brainstorming.  Now that we have navigated the waters of friendship, it is time for you to push it forward and make your effort at changing your world.</a:t>
            </a:r>
          </a:p>
          <a:p>
            <a:endParaRPr lang="en-US"/>
          </a:p>
          <a:p>
            <a:r>
              <a:rPr lang="en-US"/>
              <a:t>And remember that you do not have to work alone.  If you have an idea for a TAP enlist the help of your friends, your family and especially your troop.  Projects can be as small as making cards or as large as changing the government’s policy.</a:t>
            </a:r>
          </a:p>
        </p:txBody>
      </p:sp>
      <p:pic>
        <p:nvPicPr>
          <p:cNvPr id="6" name="Picture 5" descr="A drawing of a cartoon character&#10;&#10;Description automatically generated">
            <a:extLst>
              <a:ext uri="{FF2B5EF4-FFF2-40B4-BE49-F238E27FC236}">
                <a16:creationId xmlns:a16="http://schemas.microsoft.com/office/drawing/2014/main" id="{E5964F14-219D-4E01-B050-6285FF98A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816" y="268143"/>
            <a:ext cx="1583747" cy="1619417"/>
          </a:xfrm>
          <a:prstGeom prst="rect">
            <a:avLst/>
          </a:prstGeom>
        </p:spPr>
      </p:pic>
      <p:pic>
        <p:nvPicPr>
          <p:cNvPr id="7" name="Picture 6">
            <a:extLst>
              <a:ext uri="{FF2B5EF4-FFF2-40B4-BE49-F238E27FC236}">
                <a16:creationId xmlns:a16="http://schemas.microsoft.com/office/drawing/2014/main" id="{3B610FFE-EB95-4707-8FD9-8542F1583300}"/>
              </a:ext>
            </a:extLst>
          </p:cNvPr>
          <p:cNvPicPr>
            <a:picLocks noChangeAspect="1"/>
          </p:cNvPicPr>
          <p:nvPr/>
        </p:nvPicPr>
        <p:blipFill>
          <a:blip r:embed="rId3"/>
          <a:stretch>
            <a:fillRect/>
          </a:stretch>
        </p:blipFill>
        <p:spPr>
          <a:xfrm>
            <a:off x="0" y="-1"/>
            <a:ext cx="376314" cy="6982691"/>
          </a:xfrm>
          <a:prstGeom prst="rect">
            <a:avLst/>
          </a:prstGeom>
        </p:spPr>
      </p:pic>
    </p:spTree>
    <p:extLst>
      <p:ext uri="{BB962C8B-B14F-4D97-AF65-F5344CB8AC3E}">
        <p14:creationId xmlns:p14="http://schemas.microsoft.com/office/powerpoint/2010/main" val="269858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1294C2-B7A1-499E-BBEB-57422DE7D009}"/>
              </a:ext>
            </a:extLst>
          </p:cNvPr>
          <p:cNvSpPr>
            <a:spLocks noGrp="1"/>
          </p:cNvSpPr>
          <p:nvPr>
            <p:ph type="body" sz="quarter" idx="13"/>
          </p:nvPr>
        </p:nvSpPr>
        <p:spPr>
          <a:xfrm>
            <a:off x="703931" y="346364"/>
            <a:ext cx="10721576" cy="5871333"/>
          </a:xfrm>
        </p:spPr>
        <p:txBody>
          <a:bodyPr>
            <a:normAutofit/>
          </a:bodyPr>
          <a:lstStyle/>
          <a:p>
            <a:r>
              <a:rPr lang="en-US"/>
              <a:t>Three forms were sent with your pre-workshop email.  These forms will help you plan your TAP.  Use them as a staring point.  </a:t>
            </a:r>
          </a:p>
          <a:p>
            <a:endParaRPr lang="en-US"/>
          </a:p>
          <a:p>
            <a:r>
              <a:rPr lang="en-US"/>
              <a:t>It is always a good idea to share your ideas with others.  Its called Brainstorming.  Having more than one mind to work on a problem offers different views and more ideas and be shared.  </a:t>
            </a:r>
          </a:p>
          <a:p>
            <a:endParaRPr lang="en-US"/>
          </a:p>
          <a:p>
            <a:r>
              <a:rPr lang="en-US"/>
              <a:t>Get your friends or troop together and brainstorm some ideas.  Maybe your idea is similar to someone else’s.  You could work together. </a:t>
            </a:r>
          </a:p>
          <a:p>
            <a:endParaRPr lang="en-US"/>
          </a:p>
          <a:p>
            <a:r>
              <a:rPr lang="en-US"/>
              <a:t> Maybe a friend doesn’t have any ideas.  Invite her to work with you.  There is no limit on the number of people working on a TAP.</a:t>
            </a:r>
          </a:p>
        </p:txBody>
      </p:sp>
      <p:pic>
        <p:nvPicPr>
          <p:cNvPr id="8" name="Graphic 7" descr="Customer review RTL">
            <a:extLst>
              <a:ext uri="{FF2B5EF4-FFF2-40B4-BE49-F238E27FC236}">
                <a16:creationId xmlns:a16="http://schemas.microsoft.com/office/drawing/2014/main" id="{60CCB766-E15E-4BFD-9D32-96213BA6B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879763"/>
            <a:ext cx="5029200" cy="5029200"/>
          </a:xfrm>
          <a:prstGeom prst="rect">
            <a:avLst/>
          </a:prstGeom>
        </p:spPr>
      </p:pic>
    </p:spTree>
    <p:extLst>
      <p:ext uri="{BB962C8B-B14F-4D97-AF65-F5344CB8AC3E}">
        <p14:creationId xmlns:p14="http://schemas.microsoft.com/office/powerpoint/2010/main" val="72917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E190A0-5B54-49DE-A3DD-70F5B4C6283D}"/>
              </a:ext>
            </a:extLst>
          </p:cNvPr>
          <p:cNvSpPr>
            <a:spLocks noGrp="1"/>
          </p:cNvSpPr>
          <p:nvPr>
            <p:ph type="title"/>
          </p:nvPr>
        </p:nvSpPr>
        <p:spPr>
          <a:xfrm>
            <a:off x="838200" y="365125"/>
            <a:ext cx="9525000" cy="743239"/>
          </a:xfrm>
        </p:spPr>
        <p:txBody>
          <a:bodyPr>
            <a:normAutofit fontScale="90000"/>
          </a:bodyPr>
          <a:lstStyle/>
          <a:p>
            <a:r>
              <a:rPr lang="en-US"/>
              <a:t>Seven Steps to earn your Diplomat award.</a:t>
            </a:r>
          </a:p>
        </p:txBody>
      </p:sp>
      <p:sp>
        <p:nvSpPr>
          <p:cNvPr id="4" name="Text Placeholder 3">
            <a:extLst>
              <a:ext uri="{FF2B5EF4-FFF2-40B4-BE49-F238E27FC236}">
                <a16:creationId xmlns:a16="http://schemas.microsoft.com/office/drawing/2014/main" id="{1926858F-AC4A-4014-A5C1-33497522F555}"/>
              </a:ext>
            </a:extLst>
          </p:cNvPr>
          <p:cNvSpPr>
            <a:spLocks noGrp="1"/>
          </p:cNvSpPr>
          <p:nvPr>
            <p:ph type="body" sz="quarter" idx="13"/>
          </p:nvPr>
        </p:nvSpPr>
        <p:spPr>
          <a:xfrm>
            <a:off x="579240" y="1510145"/>
            <a:ext cx="10721576" cy="4982730"/>
          </a:xfrm>
        </p:spPr>
        <p:txBody>
          <a:bodyPr>
            <a:normAutofit/>
          </a:bodyPr>
          <a:lstStyle/>
          <a:p>
            <a:pPr marL="514350" indent="-514350">
              <a:buFont typeface="+mj-lt"/>
              <a:buAutoNum type="arabicPeriod"/>
            </a:pPr>
            <a:r>
              <a:rPr lang="en-US"/>
              <a:t> Identify a relationship issue you want to take action on.</a:t>
            </a:r>
          </a:p>
          <a:p>
            <a:pPr marL="514350" indent="-514350">
              <a:buFont typeface="+mj-lt"/>
              <a:buAutoNum type="arabicPeriod"/>
            </a:pPr>
            <a:r>
              <a:rPr lang="en-US"/>
              <a:t>Brainstorm a solution.</a:t>
            </a:r>
          </a:p>
          <a:p>
            <a:pPr marL="514350" indent="-514350">
              <a:buFont typeface="+mj-lt"/>
              <a:buAutoNum type="arabicPeriod"/>
            </a:pPr>
            <a:r>
              <a:rPr lang="en-US"/>
              <a:t>Assess your resources.</a:t>
            </a:r>
          </a:p>
          <a:p>
            <a:pPr marL="514350" indent="-514350">
              <a:buFont typeface="+mj-lt"/>
              <a:buAutoNum type="arabicPeriod"/>
            </a:pPr>
            <a:r>
              <a:rPr lang="en-US"/>
              <a:t>Create a realistic plan, including a timeline.</a:t>
            </a:r>
          </a:p>
          <a:p>
            <a:pPr marL="514350" indent="-514350">
              <a:buFont typeface="+mj-lt"/>
              <a:buAutoNum type="arabicPeriod"/>
            </a:pPr>
            <a:r>
              <a:rPr lang="en-US"/>
              <a:t>Spread the word.</a:t>
            </a:r>
          </a:p>
          <a:p>
            <a:pPr marL="514350" indent="-514350">
              <a:buFont typeface="+mj-lt"/>
              <a:buAutoNum type="arabicPeriod"/>
            </a:pPr>
            <a:r>
              <a:rPr lang="en-US"/>
              <a:t>Carry out your Take Action Project</a:t>
            </a:r>
          </a:p>
          <a:p>
            <a:pPr marL="514350" indent="-514350">
              <a:buFont typeface="+mj-lt"/>
              <a:buAutoNum type="arabicPeriod"/>
            </a:pPr>
            <a:r>
              <a:rPr lang="en-US"/>
              <a:t>Reflect on your project’s results.</a:t>
            </a:r>
          </a:p>
          <a:p>
            <a:pPr marL="514350" indent="-514350">
              <a:buFont typeface="+mj-lt"/>
              <a:buAutoNum type="arabicPeriod"/>
            </a:pPr>
            <a:endParaRPr lang="en-US"/>
          </a:p>
          <a:p>
            <a:pPr marL="0" indent="0">
              <a:buNone/>
            </a:pPr>
            <a:r>
              <a:rPr lang="en-US"/>
              <a:t>You can use these same steps and planning tools for any TAP – whether in Girl Scouts or anytime in your life.</a:t>
            </a:r>
          </a:p>
        </p:txBody>
      </p:sp>
      <p:pic>
        <p:nvPicPr>
          <p:cNvPr id="6" name="Graphic 5" descr="Pencil">
            <a:extLst>
              <a:ext uri="{FF2B5EF4-FFF2-40B4-BE49-F238E27FC236}">
                <a16:creationId xmlns:a16="http://schemas.microsoft.com/office/drawing/2014/main" id="{DC1C6F91-21BB-4E9D-A5CA-919E2EF43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5281" y="1877056"/>
            <a:ext cx="914400" cy="914400"/>
          </a:xfrm>
          <a:prstGeom prst="rect">
            <a:avLst/>
          </a:prstGeom>
        </p:spPr>
      </p:pic>
      <p:pic>
        <p:nvPicPr>
          <p:cNvPr id="8" name="Graphic 7" descr="Maze">
            <a:extLst>
              <a:ext uri="{FF2B5EF4-FFF2-40B4-BE49-F238E27FC236}">
                <a16:creationId xmlns:a16="http://schemas.microsoft.com/office/drawing/2014/main" id="{73E47FFB-FBD5-4531-AF85-736B05FD47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2194" y="2278837"/>
            <a:ext cx="2607487" cy="2607487"/>
          </a:xfrm>
          <a:prstGeom prst="rect">
            <a:avLst/>
          </a:prstGeom>
        </p:spPr>
      </p:pic>
    </p:spTree>
    <p:extLst>
      <p:ext uri="{BB962C8B-B14F-4D97-AF65-F5344CB8AC3E}">
        <p14:creationId xmlns:p14="http://schemas.microsoft.com/office/powerpoint/2010/main" val="124602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EC6AAF8-D073-428E-BC25-6C73BDBA0BB9}"/>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6600" kern="1200">
                <a:solidFill>
                  <a:srgbClr val="FFFFFF"/>
                </a:solidFill>
                <a:latin typeface="+mj-lt"/>
                <a:ea typeface="+mj-ea"/>
                <a:cs typeface="+mj-cs"/>
              </a:rPr>
              <a:t>Ideas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 Placeholder 3">
            <a:extLst>
              <a:ext uri="{FF2B5EF4-FFF2-40B4-BE49-F238E27FC236}">
                <a16:creationId xmlns:a16="http://schemas.microsoft.com/office/drawing/2014/main" id="{F97866FE-EC8F-4250-8F03-823B317B3FCC}"/>
              </a:ext>
            </a:extLst>
          </p:cNvPr>
          <p:cNvSpPr>
            <a:spLocks noGrp="1"/>
          </p:cNvSpPr>
          <p:nvPr>
            <p:ph type="body" sz="quarter" idx="13"/>
          </p:nvPr>
        </p:nvSpPr>
        <p:spPr>
          <a:xfrm>
            <a:off x="4447308" y="591344"/>
            <a:ext cx="6906491" cy="5585619"/>
          </a:xfrm>
        </p:spPr>
        <p:txBody>
          <a:bodyPr vert="horz" lIns="91440" tIns="45720" rIns="91440" bIns="45720" rtlCol="0" anchor="ctr">
            <a:normAutofit lnSpcReduction="10000"/>
          </a:bodyPr>
          <a:lstStyle/>
          <a:p>
            <a:r>
              <a:rPr lang="en-US"/>
              <a:t>Does your local library offer programming for kids?  You could offer a workshop to encourage kids in better navigating their maze of relationships.</a:t>
            </a:r>
          </a:p>
          <a:p>
            <a:endParaRPr lang="en-US"/>
          </a:p>
          <a:p>
            <a:r>
              <a:rPr lang="en-US"/>
              <a:t>Partner with a trusted adult, like a teacher, and together run a friendship advice column for your school newspaper or radio station.</a:t>
            </a:r>
          </a:p>
          <a:p>
            <a:endParaRPr lang="en-US"/>
          </a:p>
          <a:p>
            <a:r>
              <a:rPr lang="en-US"/>
              <a:t>Work with friends to create skits about the difference circles and cliques.  Offer suggestions about how to peacefully exit a cliquish situation.  Present to younger troops or at school if permitted.  Create a video.</a:t>
            </a:r>
          </a:p>
        </p:txBody>
      </p:sp>
    </p:spTree>
    <p:extLst>
      <p:ext uri="{BB962C8B-B14F-4D97-AF65-F5344CB8AC3E}">
        <p14:creationId xmlns:p14="http://schemas.microsoft.com/office/powerpoint/2010/main" val="358168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EC6AAF8-D073-428E-BC25-6C73BDBA0BB9}"/>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6600" kern="1200">
                <a:solidFill>
                  <a:srgbClr val="FFFFFF"/>
                </a:solidFill>
                <a:latin typeface="+mj-lt"/>
                <a:ea typeface="+mj-ea"/>
                <a:cs typeface="+mj-cs"/>
              </a:rPr>
              <a:t>Ideas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 Placeholder 3">
            <a:extLst>
              <a:ext uri="{FF2B5EF4-FFF2-40B4-BE49-F238E27FC236}">
                <a16:creationId xmlns:a16="http://schemas.microsoft.com/office/drawing/2014/main" id="{F97866FE-EC8F-4250-8F03-823B317B3FCC}"/>
              </a:ext>
            </a:extLst>
          </p:cNvPr>
          <p:cNvSpPr>
            <a:spLocks noGrp="1"/>
          </p:cNvSpPr>
          <p:nvPr>
            <p:ph type="body" sz="quarter" idx="13"/>
          </p:nvPr>
        </p:nvSpPr>
        <p:spPr>
          <a:xfrm>
            <a:off x="4447308" y="591344"/>
            <a:ext cx="6906491" cy="5585619"/>
          </a:xfrm>
        </p:spPr>
        <p:txBody>
          <a:bodyPr vert="horz" lIns="91440" tIns="45720" rIns="91440" bIns="45720" rtlCol="0" anchor="ctr">
            <a:normAutofit/>
          </a:bodyPr>
          <a:lstStyle/>
          <a:p>
            <a:r>
              <a:rPr lang="en-US"/>
              <a:t>Is there an issue that the trusted adults just don’t understand?  Make a humorous video highlighting the issue.  Help them understand.  Just remember adult as well as kids will be more vested in your presentation if it is presented with respect.</a:t>
            </a:r>
          </a:p>
          <a:p>
            <a:endParaRPr lang="en-US"/>
          </a:p>
          <a:p>
            <a:r>
              <a:rPr lang="en-US"/>
              <a:t>Does something occur at lunch everyday and the faculty just don’t see it?  Make a presentation detailing the situation.  If they are aware, then they can act.</a:t>
            </a:r>
          </a:p>
        </p:txBody>
      </p:sp>
    </p:spTree>
    <p:extLst>
      <p:ext uri="{BB962C8B-B14F-4D97-AF65-F5344CB8AC3E}">
        <p14:creationId xmlns:p14="http://schemas.microsoft.com/office/powerpoint/2010/main" val="140385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BB1E-B054-4A6F-BCEE-E0220598808B}"/>
              </a:ext>
            </a:extLst>
          </p:cNvPr>
          <p:cNvSpPr>
            <a:spLocks noGrp="1"/>
          </p:cNvSpPr>
          <p:nvPr>
            <p:ph type="title"/>
          </p:nvPr>
        </p:nvSpPr>
        <p:spPr/>
        <p:txBody>
          <a:bodyPr/>
          <a:lstStyle/>
          <a:p>
            <a:pPr algn="ctr"/>
            <a:r>
              <a:rPr lang="en-US" b="1">
                <a:solidFill>
                  <a:srgbClr val="00AE58"/>
                </a:solidFill>
                <a:effectLst>
                  <a:outerShdw blurRad="50800" dist="38100" algn="l" rotWithShape="0">
                    <a:schemeClr val="tx1">
                      <a:alpha val="40000"/>
                    </a:schemeClr>
                  </a:outerShdw>
                </a:effectLst>
              </a:rPr>
              <a:t>Now go build strong healthy friendships!</a:t>
            </a:r>
          </a:p>
        </p:txBody>
      </p:sp>
      <p:sp>
        <p:nvSpPr>
          <p:cNvPr id="3" name="Content Placeholder 2">
            <a:extLst>
              <a:ext uri="{FF2B5EF4-FFF2-40B4-BE49-F238E27FC236}">
                <a16:creationId xmlns:a16="http://schemas.microsoft.com/office/drawing/2014/main" id="{CC3A90E4-D1E0-47EB-8944-463F62F358D8}"/>
              </a:ext>
            </a:extLst>
          </p:cNvPr>
          <p:cNvSpPr>
            <a:spLocks noGrp="1"/>
          </p:cNvSpPr>
          <p:nvPr>
            <p:ph idx="1"/>
          </p:nvPr>
        </p:nvSpPr>
        <p:spPr>
          <a:xfrm>
            <a:off x="838199" y="1271588"/>
            <a:ext cx="10771909" cy="5586412"/>
          </a:xfrm>
          <a:noFill/>
        </p:spPr>
        <p:txBody>
          <a:bodyPr>
            <a:normAutofit fontScale="92500" lnSpcReduction="10000"/>
          </a:bodyPr>
          <a:lstStyle/>
          <a:p>
            <a:pPr marL="0" indent="0" algn="ctr">
              <a:buNone/>
            </a:pPr>
            <a:endParaRPr lang="en-US"/>
          </a:p>
          <a:p>
            <a:pPr marL="0" indent="0" algn="ctr">
              <a:buNone/>
            </a:pPr>
            <a:r>
              <a:rPr lang="en-US"/>
              <a:t>Wow, what a journey.  It was a lot to think about.  </a:t>
            </a:r>
          </a:p>
          <a:p>
            <a:pPr marL="0" indent="0" algn="ctr">
              <a:buNone/>
            </a:pPr>
            <a:r>
              <a:rPr lang="en-US"/>
              <a:t>Building good friendship foundations is a key to happiness.  </a:t>
            </a:r>
          </a:p>
          <a:p>
            <a:pPr marL="0" indent="0" algn="ctr">
              <a:buNone/>
            </a:pPr>
            <a:endParaRPr lang="en-US"/>
          </a:p>
          <a:p>
            <a:pPr marL="0" indent="0" algn="ctr">
              <a:buNone/>
            </a:pPr>
            <a:r>
              <a:rPr lang="en-US"/>
              <a:t>We hope that foundation grows strong your whole life and we hope you keep Girl Scouts as your friend too.  </a:t>
            </a:r>
          </a:p>
          <a:p>
            <a:pPr marL="0" indent="0" algn="ctr">
              <a:buNone/>
            </a:pPr>
            <a:r>
              <a:rPr lang="en-US"/>
              <a:t>Have fun doing your take action project.  If you do it on your own, be sure to tell your leader.  </a:t>
            </a:r>
          </a:p>
          <a:p>
            <a:pPr marL="0" indent="0" algn="ctr">
              <a:buNone/>
            </a:pPr>
            <a:endParaRPr lang="en-US"/>
          </a:p>
          <a:p>
            <a:pPr marL="0" indent="0" algn="ctr">
              <a:buNone/>
            </a:pPr>
            <a:r>
              <a:rPr lang="en-US"/>
              <a:t>Bye friends!</a:t>
            </a:r>
          </a:p>
          <a:p>
            <a:pPr marL="0" indent="0" algn="ctr">
              <a:buNone/>
            </a:pPr>
            <a:endParaRPr lang="en-US"/>
          </a:p>
          <a:p>
            <a:pPr marL="0" indent="0" algn="ctr">
              <a:buNone/>
            </a:pPr>
            <a:r>
              <a:rPr lang="en-US"/>
              <a:t>Thank you for sharing your time with us today!</a:t>
            </a:r>
          </a:p>
          <a:p>
            <a:pPr marL="0" indent="0" algn="ctr">
              <a:buNone/>
            </a:pPr>
            <a:r>
              <a:rPr lang="en-US"/>
              <a:t> </a:t>
            </a:r>
          </a:p>
        </p:txBody>
      </p:sp>
      <p:pic>
        <p:nvPicPr>
          <p:cNvPr id="4" name="Picture 3">
            <a:extLst>
              <a:ext uri="{FF2B5EF4-FFF2-40B4-BE49-F238E27FC236}">
                <a16:creationId xmlns:a16="http://schemas.microsoft.com/office/drawing/2014/main" id="{8CF77245-F12A-4CC6-AE11-2238F6F815C8}"/>
              </a:ext>
            </a:extLst>
          </p:cNvPr>
          <p:cNvPicPr>
            <a:picLocks noChangeAspect="1"/>
          </p:cNvPicPr>
          <p:nvPr/>
        </p:nvPicPr>
        <p:blipFill>
          <a:blip r:embed="rId3"/>
          <a:stretch>
            <a:fillRect/>
          </a:stretch>
        </p:blipFill>
        <p:spPr>
          <a:xfrm>
            <a:off x="4689" y="0"/>
            <a:ext cx="365289" cy="6858000"/>
          </a:xfrm>
          <a:prstGeom prst="rect">
            <a:avLst/>
          </a:prstGeom>
        </p:spPr>
      </p:pic>
    </p:spTree>
    <p:extLst>
      <p:ext uri="{BB962C8B-B14F-4D97-AF65-F5344CB8AC3E}">
        <p14:creationId xmlns:p14="http://schemas.microsoft.com/office/powerpoint/2010/main" val="31530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6525"/>
            <a:ext cx="10515600" cy="1325563"/>
          </a:xfrm>
        </p:spPr>
        <p:txBody>
          <a:bodyPr>
            <a:normAutofit/>
          </a:bodyPr>
          <a:lstStyle/>
          <a:p>
            <a:r>
              <a:rPr lang="en-US">
                <a:solidFill>
                  <a:srgbClr val="EA118D"/>
                </a:solidFill>
                <a:latin typeface="Trefoil Sans" panose="00000500000000000000" pitchFamily="50" charset="0"/>
              </a:rPr>
              <a:t>How will this Virtual Troop Meeting Work?</a:t>
            </a:r>
          </a:p>
        </p:txBody>
      </p:sp>
      <p:sp>
        <p:nvSpPr>
          <p:cNvPr id="5" name="Text Placeholder 4"/>
          <p:cNvSpPr>
            <a:spLocks noGrp="1"/>
          </p:cNvSpPr>
          <p:nvPr>
            <p:ph type="body" sz="quarter" idx="13"/>
          </p:nvPr>
        </p:nvSpPr>
        <p:spPr>
          <a:xfrm>
            <a:off x="838200" y="1337395"/>
            <a:ext cx="10985814" cy="4790535"/>
          </a:xfrm>
        </p:spPr>
        <p:txBody>
          <a:bodyPr>
            <a:noAutofit/>
          </a:bodyPr>
          <a:lstStyle/>
          <a:p>
            <a:endParaRPr lang="en-US" sz="2000"/>
          </a:p>
          <a:p>
            <a:endParaRPr lang="en-US" sz="2000"/>
          </a:p>
          <a:p>
            <a:r>
              <a:rPr lang="en-US" sz="2000">
                <a:latin typeface="Trefoil Sans" panose="00000500000000000000"/>
              </a:rPr>
              <a:t>On bottom of your screen, there is a control panel.  You should see a microphone, a video camera and a chat bubble.</a:t>
            </a:r>
          </a:p>
          <a:p>
            <a:r>
              <a:rPr lang="en-US" sz="2000">
                <a:latin typeface="Trefoil Sans" panose="00000500000000000000"/>
              </a:rPr>
              <a:t>When asked to speak, click on your microphone so it is green.  Then everyone will be able to hear you.</a:t>
            </a:r>
          </a:p>
          <a:p>
            <a:r>
              <a:rPr lang="en-US" sz="2000">
                <a:latin typeface="Trefoil Sans" panose="00000500000000000000"/>
              </a:rPr>
              <a:t>If you have a webcam, clicking on it will let everyone else in the meeting see you too.</a:t>
            </a:r>
          </a:p>
          <a:p>
            <a:r>
              <a:rPr lang="en-US" sz="2000">
                <a:latin typeface="Trefoil Sans" panose="00000500000000000000"/>
              </a:rPr>
              <a:t> The Chat Log looks like a cartoon thought bubble.  You can type questions or comments into the chat log and everyone will be able to see what you write!</a:t>
            </a:r>
          </a:p>
          <a:p>
            <a:pPr lvl="5"/>
            <a:endParaRPr lang="en-US" sz="1000"/>
          </a:p>
          <a:p>
            <a:pPr lvl="5"/>
            <a:r>
              <a:rPr lang="en-US" sz="2000">
                <a:latin typeface="Trefoil Sans" panose="00000500000000000000"/>
              </a:rPr>
              <a:t>At the top of your screen is “View Options.”  We will be using the “Annotate” option throughout this journey.  Please only use this feature when asked.</a:t>
            </a:r>
          </a:p>
          <a:p>
            <a:pPr lvl="5"/>
            <a:r>
              <a:rPr lang="en-US" sz="2000">
                <a:latin typeface="Trefoil Sans" panose="00000500000000000000"/>
              </a:rPr>
              <a:t>Use the “Escape” button to exit annotate and remember to clear the drawings when finished.</a:t>
            </a:r>
          </a:p>
          <a:p>
            <a:endParaRPr lang="en-US" sz="2000"/>
          </a:p>
          <a:p>
            <a:pPr marL="0" indent="0">
              <a:buNone/>
            </a:pPr>
            <a:endParaRPr lang="en-US" sz="2000"/>
          </a:p>
        </p:txBody>
      </p:sp>
      <p:pic>
        <p:nvPicPr>
          <p:cNvPr id="6" name="Picture 5"/>
          <p:cNvPicPr>
            <a:picLocks noChangeAspect="1"/>
          </p:cNvPicPr>
          <p:nvPr/>
        </p:nvPicPr>
        <p:blipFill>
          <a:blip r:embed="rId3"/>
          <a:stretch>
            <a:fillRect/>
          </a:stretch>
        </p:blipFill>
        <p:spPr>
          <a:xfrm>
            <a:off x="-14514" y="-116113"/>
            <a:ext cx="382500" cy="7097484"/>
          </a:xfrm>
          <a:prstGeom prst="rect">
            <a:avLst/>
          </a:prstGeom>
        </p:spPr>
      </p:pic>
      <p:pic>
        <p:nvPicPr>
          <p:cNvPr id="3" name="Picture 2">
            <a:extLst>
              <a:ext uri="{FF2B5EF4-FFF2-40B4-BE49-F238E27FC236}">
                <a16:creationId xmlns:a16="http://schemas.microsoft.com/office/drawing/2014/main" id="{759F9DBA-EAE0-4580-B7F7-2778DF0D4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1079650"/>
            <a:ext cx="11620500" cy="906175"/>
          </a:xfrm>
          <a:prstGeom prst="rect">
            <a:avLst/>
          </a:prstGeom>
        </p:spPr>
      </p:pic>
      <p:pic>
        <p:nvPicPr>
          <p:cNvPr id="8" name="Picture 7" descr="A close up of a sign&#10;&#10;Description automatically generated">
            <a:extLst>
              <a:ext uri="{FF2B5EF4-FFF2-40B4-BE49-F238E27FC236}">
                <a16:creationId xmlns:a16="http://schemas.microsoft.com/office/drawing/2014/main" id="{EAEBAE3B-15A2-43E9-8FE3-4A0BE8606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440335"/>
            <a:ext cx="2082907" cy="1828894"/>
          </a:xfrm>
          <a:prstGeom prst="rect">
            <a:avLst/>
          </a:prstGeom>
        </p:spPr>
      </p:pic>
    </p:spTree>
    <p:extLst>
      <p:ext uri="{BB962C8B-B14F-4D97-AF65-F5344CB8AC3E}">
        <p14:creationId xmlns:p14="http://schemas.microsoft.com/office/powerpoint/2010/main" val="291394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0F8EC2-20DC-4F27-8751-57E20F61FEA6}"/>
              </a:ext>
            </a:extLst>
          </p:cNvPr>
          <p:cNvSpPr txBox="1">
            <a:spLocks/>
          </p:cNvSpPr>
          <p:nvPr/>
        </p:nvSpPr>
        <p:spPr>
          <a:xfrm>
            <a:off x="474562" y="80801"/>
            <a:ext cx="11632558"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Girl Scout Promise &amp; Law</a:t>
            </a:r>
          </a:p>
        </p:txBody>
      </p:sp>
      <p:sp>
        <p:nvSpPr>
          <p:cNvPr id="6" name="Title 1">
            <a:extLst>
              <a:ext uri="{FF2B5EF4-FFF2-40B4-BE49-F238E27FC236}">
                <a16:creationId xmlns:a16="http://schemas.microsoft.com/office/drawing/2014/main" id="{D40E7466-03B3-430C-BDFE-60701AE70A33}"/>
              </a:ext>
            </a:extLst>
          </p:cNvPr>
          <p:cNvSpPr txBox="1">
            <a:spLocks/>
          </p:cNvSpPr>
          <p:nvPr/>
        </p:nvSpPr>
        <p:spPr>
          <a:xfrm>
            <a:off x="1176702" y="1794090"/>
            <a:ext cx="3500582" cy="3255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Trefoil Sans Medium" panose="00000600000000000000" pitchFamily="50" charset="0"/>
                <a:ea typeface="+mj-ea"/>
                <a:cs typeface="+mj-cs"/>
              </a:defRPr>
            </a:lvl1pPr>
          </a:lstStyle>
          <a:p>
            <a:pPr algn="ctr"/>
            <a:r>
              <a:rPr lang="en-US" sz="2800" u="sng">
                <a:ln w="0"/>
                <a:solidFill>
                  <a:srgbClr val="00B050"/>
                </a:solidFill>
                <a:latin typeface="Trefoil Sans Cond" panose="00000500000000000000" pitchFamily="50" charset="0"/>
              </a:rPr>
              <a:t>Girl Scout Promise</a:t>
            </a:r>
            <a:br>
              <a:rPr lang="en-US" sz="2800" u="sng">
                <a:ln w="0"/>
                <a:latin typeface="Trefoil Sans Cond" panose="00000500000000000000" pitchFamily="50" charset="0"/>
              </a:rPr>
            </a:br>
            <a:br>
              <a:rPr lang="en-US" sz="2800">
                <a:ln w="0"/>
                <a:solidFill>
                  <a:schemeClr val="tx1"/>
                </a:solidFill>
                <a:latin typeface="Trefoil Sans Cond" panose="00000500000000000000" pitchFamily="50" charset="0"/>
              </a:rPr>
            </a:br>
            <a:r>
              <a:rPr lang="en-US" sz="2800">
                <a:ln w="0"/>
                <a:solidFill>
                  <a:schemeClr val="tx1"/>
                </a:solidFill>
                <a:latin typeface="Trefoil Sans Cond" panose="00000500000000000000" pitchFamily="50" charset="0"/>
              </a:rPr>
              <a:t>On my honor,</a:t>
            </a:r>
            <a:br>
              <a:rPr lang="en-US" sz="2800">
                <a:ln w="0"/>
                <a:solidFill>
                  <a:schemeClr val="tx1"/>
                </a:solidFill>
                <a:latin typeface="Trefoil Sans Cond" panose="00000500000000000000" pitchFamily="50" charset="0"/>
              </a:rPr>
            </a:br>
            <a:r>
              <a:rPr lang="en-US" sz="2800">
                <a:ln w="0"/>
                <a:solidFill>
                  <a:schemeClr val="tx1"/>
                </a:solidFill>
                <a:latin typeface="Trefoil Sans Cond" panose="00000500000000000000" pitchFamily="50" charset="0"/>
              </a:rPr>
              <a:t>I will try, to serve God,</a:t>
            </a:r>
            <a:br>
              <a:rPr lang="en-US" sz="2800">
                <a:ln w="0"/>
                <a:solidFill>
                  <a:schemeClr val="tx1"/>
                </a:solidFill>
                <a:latin typeface="Trefoil Sans Cond" panose="00000500000000000000" pitchFamily="50" charset="0"/>
              </a:rPr>
            </a:br>
            <a:r>
              <a:rPr lang="en-US" sz="2800">
                <a:ln w="0"/>
                <a:solidFill>
                  <a:schemeClr val="tx1"/>
                </a:solidFill>
                <a:latin typeface="Trefoil Sans Cond" panose="00000500000000000000" pitchFamily="50" charset="0"/>
              </a:rPr>
              <a:t>and my country, to help people at all times,</a:t>
            </a:r>
            <a:br>
              <a:rPr lang="en-US" sz="2800">
                <a:ln w="0"/>
                <a:solidFill>
                  <a:schemeClr val="tx1"/>
                </a:solidFill>
                <a:latin typeface="Trefoil Sans Cond" panose="00000500000000000000" pitchFamily="50" charset="0"/>
              </a:rPr>
            </a:br>
            <a:r>
              <a:rPr lang="en-US" sz="2800">
                <a:ln w="0"/>
                <a:solidFill>
                  <a:schemeClr val="tx1"/>
                </a:solidFill>
                <a:latin typeface="Trefoil Sans Cond" panose="00000500000000000000" pitchFamily="50" charset="0"/>
              </a:rPr>
              <a:t>and to live by the Girl Scout Law.</a:t>
            </a:r>
          </a:p>
        </p:txBody>
      </p:sp>
      <p:sp>
        <p:nvSpPr>
          <p:cNvPr id="7" name="Title 1">
            <a:extLst>
              <a:ext uri="{FF2B5EF4-FFF2-40B4-BE49-F238E27FC236}">
                <a16:creationId xmlns:a16="http://schemas.microsoft.com/office/drawing/2014/main" id="{76C03DCB-7AFE-47F1-935E-4A3D88DBD3AC}"/>
              </a:ext>
            </a:extLst>
          </p:cNvPr>
          <p:cNvSpPr txBox="1">
            <a:spLocks/>
          </p:cNvSpPr>
          <p:nvPr/>
        </p:nvSpPr>
        <p:spPr>
          <a:xfrm>
            <a:off x="6603999" y="1794090"/>
            <a:ext cx="5588001" cy="42763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a:ln w="0"/>
                <a:solidFill>
                  <a:srgbClr val="00B050"/>
                </a:solidFill>
                <a:latin typeface="Trefoil Sans Cond" panose="00000500000000000000" pitchFamily="50" charset="0"/>
              </a:rPr>
              <a:t>Girl Scout Law</a:t>
            </a:r>
            <a:br>
              <a:rPr lang="en-US" sz="2400" u="sng">
                <a:ln w="0"/>
                <a:latin typeface="Trefoil Sans Cond" panose="00000500000000000000" pitchFamily="50" charset="0"/>
              </a:rPr>
            </a:br>
            <a:br>
              <a:rPr lang="en-US" sz="2400">
                <a:ln w="0"/>
                <a:latin typeface="Trefoil Sans Cond" panose="00000500000000000000" pitchFamily="50" charset="0"/>
              </a:rPr>
            </a:br>
            <a:r>
              <a:rPr lang="en-US" sz="2400">
                <a:ln w="0"/>
                <a:latin typeface="Trefoil Sans Cond" panose="00000500000000000000" pitchFamily="50" charset="0"/>
              </a:rPr>
              <a:t>I will do my best,</a:t>
            </a:r>
            <a:br>
              <a:rPr lang="en-US" sz="2400">
                <a:ln w="0"/>
                <a:latin typeface="Trefoil Sans Cond" panose="00000500000000000000" pitchFamily="50" charset="0"/>
              </a:rPr>
            </a:br>
            <a:r>
              <a:rPr lang="en-US" sz="2400">
                <a:ln w="0"/>
                <a:latin typeface="Trefoil Sans Cond" panose="00000500000000000000" pitchFamily="50" charset="0"/>
              </a:rPr>
              <a:t>to be honest and fair,</a:t>
            </a:r>
          </a:p>
          <a:p>
            <a:r>
              <a:rPr lang="en-US" sz="2400">
                <a:ln w="0"/>
                <a:latin typeface="Trefoil Sans Cond" panose="00000500000000000000" pitchFamily="50" charset="0"/>
              </a:rPr>
              <a:t>friendly and helpful,</a:t>
            </a:r>
          </a:p>
          <a:p>
            <a:r>
              <a:rPr lang="en-US" sz="2400">
                <a:ln w="0"/>
                <a:latin typeface="Trefoil Sans Cond" panose="00000500000000000000" pitchFamily="50" charset="0"/>
              </a:rPr>
              <a:t>considerate and caring,</a:t>
            </a:r>
          </a:p>
          <a:p>
            <a:r>
              <a:rPr lang="en-US" sz="2400">
                <a:ln w="0"/>
                <a:latin typeface="Trefoil Sans Cond" panose="00000500000000000000" pitchFamily="50" charset="0"/>
              </a:rPr>
              <a:t>courageous and strong,</a:t>
            </a:r>
          </a:p>
          <a:p>
            <a:r>
              <a:rPr lang="en-US" sz="2400">
                <a:ln w="0"/>
                <a:latin typeface="Trefoil Sans Cond" panose="00000500000000000000" pitchFamily="50" charset="0"/>
              </a:rPr>
              <a:t>responsible for what I say and do,</a:t>
            </a:r>
          </a:p>
          <a:p>
            <a:r>
              <a:rPr lang="en-US" sz="2400">
                <a:ln w="0"/>
                <a:latin typeface="Trefoil Sans Cond" panose="00000500000000000000" pitchFamily="50" charset="0"/>
              </a:rPr>
              <a:t>to respect myself and others,</a:t>
            </a:r>
          </a:p>
          <a:p>
            <a:r>
              <a:rPr lang="en-US" sz="2400">
                <a:ln w="0"/>
                <a:latin typeface="Trefoil Sans Cond" panose="00000500000000000000" pitchFamily="50" charset="0"/>
              </a:rPr>
              <a:t>respect authority,</a:t>
            </a:r>
          </a:p>
          <a:p>
            <a:r>
              <a:rPr lang="en-US" sz="2400">
                <a:ln w="0"/>
                <a:latin typeface="Trefoil Sans Cond" panose="00000500000000000000" pitchFamily="50" charset="0"/>
              </a:rPr>
              <a:t>use resources wisely,</a:t>
            </a:r>
          </a:p>
          <a:p>
            <a:r>
              <a:rPr lang="en-US" sz="2400">
                <a:ln w="0"/>
                <a:latin typeface="Trefoil Sans Cond" panose="00000500000000000000" pitchFamily="50" charset="0"/>
              </a:rPr>
              <a:t>make the world a better place and</a:t>
            </a:r>
          </a:p>
          <a:p>
            <a:r>
              <a:rPr lang="en-US" sz="2400">
                <a:ln w="0"/>
                <a:latin typeface="Trefoil Sans Cond" panose="00000500000000000000" pitchFamily="50" charset="0"/>
              </a:rPr>
              <a:t>be a sister to every Girl Scout.</a:t>
            </a:r>
          </a:p>
        </p:txBody>
      </p:sp>
      <p:pic>
        <p:nvPicPr>
          <p:cNvPr id="9" name="Picture 8">
            <a:extLst>
              <a:ext uri="{FF2B5EF4-FFF2-40B4-BE49-F238E27FC236}">
                <a16:creationId xmlns:a16="http://schemas.microsoft.com/office/drawing/2014/main" id="{1134C0A6-0E89-426D-84F5-3F9C4C793EAC}"/>
              </a:ext>
            </a:extLst>
          </p:cNvPr>
          <p:cNvPicPr>
            <a:picLocks noChangeAspect="1"/>
          </p:cNvPicPr>
          <p:nvPr/>
        </p:nvPicPr>
        <p:blipFill>
          <a:blip r:embed="rId3"/>
          <a:stretch>
            <a:fillRect/>
          </a:stretch>
        </p:blipFill>
        <p:spPr>
          <a:xfrm>
            <a:off x="-14514" y="-116113"/>
            <a:ext cx="382500" cy="7097484"/>
          </a:xfrm>
          <a:prstGeom prst="rect">
            <a:avLst/>
          </a:prstGeom>
        </p:spPr>
      </p:pic>
      <p:pic>
        <p:nvPicPr>
          <p:cNvPr id="10" name="Picture 4" descr="Image result for girl scout hand sign">
            <a:extLst>
              <a:ext uri="{FF2B5EF4-FFF2-40B4-BE49-F238E27FC236}">
                <a16:creationId xmlns:a16="http://schemas.microsoft.com/office/drawing/2014/main" id="{DD7CA1FD-E769-4103-8273-8276C1CFCEA2}"/>
              </a:ext>
            </a:extLst>
          </p:cNvPr>
          <p:cNvPicPr>
            <a:picLocks noGrp="1" noChangeAspect="1" noChangeArrowheads="1"/>
          </p:cNvPicPr>
          <p:nvPr>
            <p:ph type="pic" sz="quarter" idx="10"/>
          </p:nvPr>
        </p:nvPicPr>
        <p:blipFill rotWithShape="1">
          <a:blip r:embed="rId4" cstate="print">
            <a:extLst>
              <a:ext uri="{28A0092B-C50C-407E-A947-70E740481C1C}">
                <a14:useLocalDpi xmlns:a14="http://schemas.microsoft.com/office/drawing/2010/main" val="0"/>
              </a:ext>
            </a:extLst>
          </a:blip>
          <a:srcRect l="-19198" t="-6181" r="-19198" b="-6181"/>
          <a:stretch/>
        </p:blipFill>
        <p:spPr bwMode="auto">
          <a:xfrm rot="21058789">
            <a:off x="4508550" y="4807663"/>
            <a:ext cx="2044402" cy="165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C12AA3-6E81-C746-8BB2-6661939CBDDC}" type="slidenum">
              <a:rPr lang="en-US" smtClean="0"/>
              <a:pPr/>
              <a:t>4</a:t>
            </a:fld>
            <a:endParaRPr lang="en-US"/>
          </a:p>
        </p:txBody>
      </p:sp>
      <p:sp>
        <p:nvSpPr>
          <p:cNvPr id="4" name="Title 3"/>
          <p:cNvSpPr>
            <a:spLocks noGrp="1"/>
          </p:cNvSpPr>
          <p:nvPr>
            <p:ph type="title"/>
          </p:nvPr>
        </p:nvSpPr>
        <p:spPr/>
        <p:txBody>
          <a:bodyPr>
            <a:normAutofit/>
          </a:bodyPr>
          <a:lstStyle/>
          <a:p>
            <a:r>
              <a:rPr lang="en-US" b="1">
                <a:solidFill>
                  <a:srgbClr val="EA118D"/>
                </a:solidFill>
                <a:latin typeface="Trefoil Sans" charset="0"/>
                <a:ea typeface="Trefoil Sans" charset="0"/>
                <a:cs typeface="Trefoil Sans" charset="0"/>
              </a:rPr>
              <a:t>Cadette Amaze Journey</a:t>
            </a:r>
          </a:p>
        </p:txBody>
      </p:sp>
      <p:sp>
        <p:nvSpPr>
          <p:cNvPr id="5" name="Text Placeholder 4"/>
          <p:cNvSpPr>
            <a:spLocks noGrp="1"/>
          </p:cNvSpPr>
          <p:nvPr>
            <p:ph type="body" sz="quarter" idx="13"/>
          </p:nvPr>
        </p:nvSpPr>
        <p:spPr>
          <a:xfrm>
            <a:off x="838200" y="1833272"/>
            <a:ext cx="10721576" cy="4438499"/>
          </a:xfrm>
        </p:spPr>
        <p:txBody>
          <a:bodyPr>
            <a:noAutofit/>
          </a:bodyPr>
          <a:lstStyle/>
          <a:p>
            <a:pPr marL="0" indent="0">
              <a:lnSpc>
                <a:spcPct val="150000"/>
              </a:lnSpc>
              <a:spcBef>
                <a:spcPct val="0"/>
              </a:spcBef>
              <a:buNone/>
            </a:pPr>
            <a:r>
              <a:rPr lang="en-US" altLang="en-US" b="1">
                <a:latin typeface="Trefoil Sans" charset="0"/>
                <a:ea typeface="Trefoil Sans" charset="0"/>
                <a:cs typeface="Trefoil Sans" charset="0"/>
              </a:rPr>
              <a:t>This journey has three parts or awards. </a:t>
            </a:r>
            <a:endParaRPr lang="en-US" altLang="en-US" sz="1600" b="1">
              <a:latin typeface="Trefoil Sans" charset="0"/>
              <a:ea typeface="Trefoil Sans" charset="0"/>
              <a:cs typeface="Trefoil Sans" charset="0"/>
            </a:endParaRPr>
          </a:p>
          <a:p>
            <a:pPr marL="0" indent="0">
              <a:lnSpc>
                <a:spcPct val="150000"/>
              </a:lnSpc>
              <a:spcBef>
                <a:spcPct val="0"/>
              </a:spcBef>
              <a:buNone/>
            </a:pPr>
            <a:r>
              <a:rPr lang="en-US" altLang="en-US" b="1">
                <a:latin typeface="Trefoil Sans" charset="0"/>
                <a:ea typeface="Trefoil Sans" charset="0"/>
                <a:cs typeface="Trefoil Sans" charset="0"/>
              </a:rPr>
              <a:t>Award 1. Interact – The ins and outs of people.</a:t>
            </a:r>
          </a:p>
          <a:p>
            <a:pPr marL="0" indent="0">
              <a:lnSpc>
                <a:spcPct val="150000"/>
              </a:lnSpc>
              <a:spcBef>
                <a:spcPct val="0"/>
              </a:spcBef>
              <a:buNone/>
            </a:pPr>
            <a:r>
              <a:rPr lang="en-US" altLang="en-US" b="1">
                <a:latin typeface="Trefoil Sans" charset="0"/>
                <a:ea typeface="Trefoil Sans" charset="0"/>
                <a:cs typeface="Trefoil Sans" charset="0"/>
              </a:rPr>
              <a:t>Award 2. Peacemaker – A toolkit</a:t>
            </a:r>
          </a:p>
          <a:p>
            <a:pPr marL="0" indent="0">
              <a:lnSpc>
                <a:spcPct val="150000"/>
              </a:lnSpc>
              <a:spcBef>
                <a:spcPct val="0"/>
              </a:spcBef>
              <a:buNone/>
            </a:pPr>
            <a:r>
              <a:rPr lang="en-US" altLang="en-US" b="1">
                <a:latin typeface="Trefoil Sans" charset="0"/>
                <a:ea typeface="Trefoil Sans" charset="0"/>
                <a:cs typeface="Trefoil Sans" charset="0"/>
              </a:rPr>
              <a:t>Award 3. Diplomat – Your Take Action Project</a:t>
            </a:r>
          </a:p>
          <a:p>
            <a:pPr marL="0" indent="0">
              <a:lnSpc>
                <a:spcPct val="150000"/>
              </a:lnSpc>
              <a:spcBef>
                <a:spcPct val="0"/>
              </a:spcBef>
              <a:buNone/>
            </a:pPr>
            <a:endParaRPr lang="en-US" altLang="en-US" sz="1800" b="1">
              <a:latin typeface="Trefoil Sans" charset="0"/>
              <a:ea typeface="Trefoil Sans" charset="0"/>
              <a:cs typeface="Trefoil Sans" charset="0"/>
            </a:endParaRPr>
          </a:p>
          <a:p>
            <a:pPr marL="0" indent="0">
              <a:lnSpc>
                <a:spcPct val="100000"/>
              </a:lnSpc>
              <a:spcBef>
                <a:spcPct val="0"/>
              </a:spcBef>
              <a:buNone/>
            </a:pPr>
            <a:r>
              <a:rPr lang="en-US" altLang="en-US" sz="2000" b="1">
                <a:latin typeface="Trefoil Sans" charset="0"/>
                <a:ea typeface="Trefoil Sans" charset="0"/>
                <a:cs typeface="Trefoil Sans" charset="0"/>
              </a:rPr>
              <a:t>To finish the journey you will be required to complete a Take Action Project.  The details will be discussed in Award 3 and additional materials will be provided in the post workshop email.</a:t>
            </a:r>
          </a:p>
          <a:p>
            <a:pPr marL="0" indent="0">
              <a:lnSpc>
                <a:spcPct val="150000"/>
              </a:lnSpc>
              <a:spcBef>
                <a:spcPct val="0"/>
              </a:spcBef>
              <a:buNone/>
            </a:pPr>
            <a:endParaRPr lang="en-US" altLang="en-US" b="1">
              <a:latin typeface="Trefoil Sans" charset="0"/>
              <a:ea typeface="Trefoil Sans" charset="0"/>
              <a:cs typeface="Trefoil Sans" charset="0"/>
            </a:endParaRPr>
          </a:p>
        </p:txBody>
      </p:sp>
      <p:pic>
        <p:nvPicPr>
          <p:cNvPr id="6" name="Picture 5"/>
          <p:cNvPicPr>
            <a:picLocks noChangeAspect="1"/>
          </p:cNvPicPr>
          <p:nvPr/>
        </p:nvPicPr>
        <p:blipFill>
          <a:blip r:embed="rId3"/>
          <a:stretch>
            <a:fillRect/>
          </a:stretch>
        </p:blipFill>
        <p:spPr>
          <a:xfrm>
            <a:off x="-1" y="-1177705"/>
            <a:ext cx="439783" cy="8160396"/>
          </a:xfrm>
          <a:prstGeom prst="rect">
            <a:avLst/>
          </a:prstGeom>
        </p:spPr>
      </p:pic>
      <p:pic>
        <p:nvPicPr>
          <p:cNvPr id="12" name="Picture 11" descr="A close up of a logo&#10;&#10;Description automatically generated">
            <a:extLst>
              <a:ext uri="{FF2B5EF4-FFF2-40B4-BE49-F238E27FC236}">
                <a16:creationId xmlns:a16="http://schemas.microsoft.com/office/drawing/2014/main" id="{5F975CF6-F382-4200-95C0-F54376457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4700" y="507709"/>
            <a:ext cx="3726656" cy="3726656"/>
          </a:xfrm>
          <a:prstGeom prst="rect">
            <a:avLst/>
          </a:prstGeom>
        </p:spPr>
      </p:pic>
    </p:spTree>
    <p:extLst>
      <p:ext uri="{BB962C8B-B14F-4D97-AF65-F5344CB8AC3E}">
        <p14:creationId xmlns:p14="http://schemas.microsoft.com/office/powerpoint/2010/main" val="292462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A7BA2-653C-49CE-91C7-E8FAE7093793}"/>
              </a:ext>
            </a:extLst>
          </p:cNvPr>
          <p:cNvSpPr>
            <a:spLocks noGrp="1"/>
          </p:cNvSpPr>
          <p:nvPr>
            <p:ph type="title"/>
          </p:nvPr>
        </p:nvSpPr>
        <p:spPr>
          <a:xfrm>
            <a:off x="838200" y="365125"/>
            <a:ext cx="6607591" cy="1325563"/>
          </a:xfrm>
        </p:spPr>
        <p:txBody>
          <a:bodyPr/>
          <a:lstStyle/>
          <a:p>
            <a:pPr algn="ctr"/>
            <a:r>
              <a:rPr lang="en-US"/>
              <a:t>Remember its called </a:t>
            </a:r>
            <a:br>
              <a:rPr lang="en-US"/>
            </a:br>
            <a:r>
              <a:rPr lang="en-US"/>
              <a:t>Peer Pressure</a:t>
            </a:r>
          </a:p>
        </p:txBody>
      </p:sp>
      <p:sp>
        <p:nvSpPr>
          <p:cNvPr id="4" name="Text Placeholder 3">
            <a:extLst>
              <a:ext uri="{FF2B5EF4-FFF2-40B4-BE49-F238E27FC236}">
                <a16:creationId xmlns:a16="http://schemas.microsoft.com/office/drawing/2014/main" id="{21A83A29-673F-43CD-9E7C-0A260C617ACC}"/>
              </a:ext>
            </a:extLst>
          </p:cNvPr>
          <p:cNvSpPr>
            <a:spLocks noGrp="1"/>
          </p:cNvSpPr>
          <p:nvPr>
            <p:ph type="body" sz="quarter" idx="13"/>
          </p:nvPr>
        </p:nvSpPr>
        <p:spPr>
          <a:xfrm>
            <a:off x="413202" y="1799178"/>
            <a:ext cx="10940598" cy="4693697"/>
          </a:xfrm>
        </p:spPr>
        <p:txBody>
          <a:bodyPr>
            <a:normAutofit/>
          </a:bodyPr>
          <a:lstStyle/>
          <a:p>
            <a:pPr marL="0" indent="0">
              <a:buNone/>
            </a:pPr>
            <a:r>
              <a:rPr lang="en-US"/>
              <a:t>Take a stand!  Right now, against peer pressure.</a:t>
            </a:r>
          </a:p>
          <a:p>
            <a:endParaRPr lang="en-US"/>
          </a:p>
          <a:p>
            <a:pPr marL="0" indent="0" algn="ctr">
              <a:buNone/>
            </a:pPr>
            <a:r>
              <a:rPr lang="en-US" u="sng"/>
              <a:t>Pressure isn’t just what others do to you</a:t>
            </a:r>
            <a:r>
              <a:rPr lang="en-US"/>
              <a:t>.  </a:t>
            </a:r>
          </a:p>
          <a:p>
            <a:pPr marL="0" indent="0">
              <a:buNone/>
            </a:pPr>
            <a:r>
              <a:rPr lang="en-US"/>
              <a:t>It’s also what you do to others.  Build up your courage  and make decisions that represent your true self and maybe even inspire others to do the same.</a:t>
            </a:r>
          </a:p>
          <a:p>
            <a:endParaRPr lang="en-US"/>
          </a:p>
          <a:p>
            <a:pPr marL="0" indent="0" algn="ctr">
              <a:buNone/>
            </a:pPr>
            <a:r>
              <a:rPr lang="en-US" u="sng"/>
              <a:t>Peer pressure can be negative or positive.  It can also be silent.</a:t>
            </a:r>
          </a:p>
          <a:p>
            <a:pPr marL="0" indent="0" algn="ctr">
              <a:buNone/>
            </a:pPr>
            <a:endParaRPr lang="en-US" u="sng"/>
          </a:p>
        </p:txBody>
      </p:sp>
      <p:pic>
        <p:nvPicPr>
          <p:cNvPr id="5" name="crushed">
            <a:hlinkClick r:id="" action="ppaction://media"/>
            <a:extLst>
              <a:ext uri="{FF2B5EF4-FFF2-40B4-BE49-F238E27FC236}">
                <a16:creationId xmlns:a16="http://schemas.microsoft.com/office/drawing/2014/main" id="{22D1C960-59B4-4A7D-83CF-9F836D8C42A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32254" y="365125"/>
            <a:ext cx="3735083" cy="2100984"/>
          </a:xfrm>
          <a:prstGeom prst="rect">
            <a:avLst/>
          </a:prstGeom>
        </p:spPr>
      </p:pic>
      <p:pic>
        <p:nvPicPr>
          <p:cNvPr id="6" name="Picture 5">
            <a:extLst>
              <a:ext uri="{FF2B5EF4-FFF2-40B4-BE49-F238E27FC236}">
                <a16:creationId xmlns:a16="http://schemas.microsoft.com/office/drawing/2014/main" id="{776010B9-248E-4EB2-ADC5-5068B627D189}"/>
              </a:ext>
            </a:extLst>
          </p:cNvPr>
          <p:cNvPicPr>
            <a:picLocks noChangeAspect="1"/>
          </p:cNvPicPr>
          <p:nvPr/>
        </p:nvPicPr>
        <p:blipFill>
          <a:blip r:embed="rId6"/>
          <a:stretch>
            <a:fillRect/>
          </a:stretch>
        </p:blipFill>
        <p:spPr>
          <a:xfrm>
            <a:off x="-14514" y="-116113"/>
            <a:ext cx="382500" cy="7097484"/>
          </a:xfrm>
          <a:prstGeom prst="rect">
            <a:avLst/>
          </a:prstGeom>
        </p:spPr>
      </p:pic>
    </p:spTree>
    <p:extLst>
      <p:ext uri="{BB962C8B-B14F-4D97-AF65-F5344CB8AC3E}">
        <p14:creationId xmlns:p14="http://schemas.microsoft.com/office/powerpoint/2010/main" val="78102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4B681EF-B4E8-4DA5-9748-E72C29217561}"/>
              </a:ext>
            </a:extLst>
          </p:cNvPr>
          <p:cNvSpPr>
            <a:spLocks noGrp="1"/>
          </p:cNvSpPr>
          <p:nvPr>
            <p:ph type="title"/>
          </p:nvPr>
        </p:nvSpPr>
        <p:spPr>
          <a:xfrm>
            <a:off x="6151294" y="486184"/>
            <a:ext cx="5397237" cy="1325563"/>
          </a:xfrm>
        </p:spPr>
        <p:txBody>
          <a:bodyPr vert="horz" lIns="91440" tIns="45720" rIns="91440" bIns="45720" rtlCol="0" anchor="ctr">
            <a:normAutofit/>
          </a:bodyPr>
          <a:lstStyle/>
          <a:p>
            <a:r>
              <a:rPr lang="en-US"/>
              <a:t>Saying NO to pressure.</a:t>
            </a:r>
          </a:p>
        </p:txBody>
      </p:sp>
      <p:pic>
        <p:nvPicPr>
          <p:cNvPr id="7" name="Picture 6" descr="A close up of an animal&#10;&#10;Description automatically generated">
            <a:extLst>
              <a:ext uri="{FF2B5EF4-FFF2-40B4-BE49-F238E27FC236}">
                <a16:creationId xmlns:a16="http://schemas.microsoft.com/office/drawing/2014/main" id="{1988E71F-172A-4C27-885F-DEE054FAE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53" y="1637334"/>
            <a:ext cx="4555700" cy="3250388"/>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4" name="Freeform: Shape 13">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FBA41F-36CF-415B-BA31-1291E1778565}"/>
              </a:ext>
            </a:extLst>
          </p:cNvPr>
          <p:cNvPicPr>
            <a:picLocks noChangeAspect="1"/>
          </p:cNvPicPr>
          <p:nvPr/>
        </p:nvPicPr>
        <p:blipFill>
          <a:blip r:embed="rId4"/>
          <a:stretch>
            <a:fillRect/>
          </a:stretch>
        </p:blipFill>
        <p:spPr>
          <a:xfrm>
            <a:off x="-9008" y="-10778"/>
            <a:ext cx="371503" cy="6868778"/>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4" name="Text Placeholder 3">
            <a:extLst>
              <a:ext uri="{FF2B5EF4-FFF2-40B4-BE49-F238E27FC236}">
                <a16:creationId xmlns:a16="http://schemas.microsoft.com/office/drawing/2014/main" id="{02ACCD69-7D21-4CCD-B988-13F6420A1078}"/>
              </a:ext>
            </a:extLst>
          </p:cNvPr>
          <p:cNvSpPr>
            <a:spLocks noGrp="1"/>
          </p:cNvSpPr>
          <p:nvPr>
            <p:ph type="body" sz="quarter" idx="13"/>
          </p:nvPr>
        </p:nvSpPr>
        <p:spPr>
          <a:xfrm>
            <a:off x="6151294" y="1946684"/>
            <a:ext cx="5397237" cy="4351338"/>
          </a:xfrm>
          <a:scene3d>
            <a:camera prst="orthographicFront"/>
            <a:lightRig rig="threePt" dir="t"/>
          </a:scene3d>
        </p:spPr>
        <p:txBody>
          <a:bodyPr vert="horz" lIns="91440" tIns="45720" rIns="91440" bIns="45720" rtlCol="0">
            <a:normAutofit/>
            <a:sp3d extrusionH="57150">
              <a:bevelT w="38100" h="38100"/>
            </a:sp3d>
          </a:bodyPr>
          <a:lstStyle/>
          <a:p>
            <a:r>
              <a:rPr lang="en-US" sz="2000"/>
              <a:t>Everyone wants to have the feeling of belonging.  Knowing that you matter to someone else.  It’s a basic human need.  But sometimes we want it so badly that we trade-off some of our values.  But small trade-offs add up and chip away at our sense of what is right.  Habits are formed and characters changed.</a:t>
            </a:r>
          </a:p>
          <a:p>
            <a:endParaRPr lang="en-US" sz="2000"/>
          </a:p>
          <a:p>
            <a:pPr marL="0"/>
            <a:r>
              <a:rPr lang="en-US" sz="2000"/>
              <a:t>Giving into pressure or dishing it out comes from a lack of confidence.  If you say “no,” to something will people still like you?  The right people will.  Your  </a:t>
            </a:r>
            <a:r>
              <a:rPr lang="en-US" sz="2000" b="1">
                <a:ln>
                  <a:solidFill>
                    <a:schemeClr val="accent1"/>
                  </a:solidFill>
                </a:ln>
              </a:rPr>
              <a:t>True friends </a:t>
            </a:r>
            <a:r>
              <a:rPr lang="en-US" sz="2000"/>
              <a:t>will take you as you are and only push when it is actually good for you with encouragement and not bully tactics.</a:t>
            </a:r>
          </a:p>
        </p:txBody>
      </p:sp>
      <p:sp>
        <p:nvSpPr>
          <p:cNvPr id="16" name="Arc 15">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87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7E05F-6673-49D7-A6E3-9AEB2BFC8661}"/>
              </a:ext>
            </a:extLst>
          </p:cNvPr>
          <p:cNvSpPr>
            <a:spLocks noGrp="1"/>
          </p:cNvSpPr>
          <p:nvPr>
            <p:ph type="title"/>
          </p:nvPr>
        </p:nvSpPr>
        <p:spPr>
          <a:xfrm>
            <a:off x="782783" y="302346"/>
            <a:ext cx="5825836" cy="327601"/>
          </a:xfrm>
        </p:spPr>
        <p:txBody>
          <a:bodyPr>
            <a:noAutofit/>
          </a:bodyPr>
          <a:lstStyle/>
          <a:p>
            <a:r>
              <a:rPr lang="en-US" sz="3200"/>
              <a:t>“Where Do You Stand” Scenarios</a:t>
            </a:r>
          </a:p>
        </p:txBody>
      </p:sp>
      <p:pic>
        <p:nvPicPr>
          <p:cNvPr id="5" name="Picture 4">
            <a:extLst>
              <a:ext uri="{FF2B5EF4-FFF2-40B4-BE49-F238E27FC236}">
                <a16:creationId xmlns:a16="http://schemas.microsoft.com/office/drawing/2014/main" id="{B171C95D-8D46-495F-AFDD-4C0ECB7A3BC0}"/>
              </a:ext>
            </a:extLst>
          </p:cNvPr>
          <p:cNvPicPr>
            <a:picLocks noChangeAspect="1"/>
          </p:cNvPicPr>
          <p:nvPr/>
        </p:nvPicPr>
        <p:blipFill>
          <a:blip r:embed="rId3"/>
          <a:stretch>
            <a:fillRect/>
          </a:stretch>
        </p:blipFill>
        <p:spPr>
          <a:xfrm>
            <a:off x="-14514" y="-116113"/>
            <a:ext cx="382500" cy="7097484"/>
          </a:xfrm>
          <a:prstGeom prst="rect">
            <a:avLst/>
          </a:prstGeom>
        </p:spPr>
      </p:pic>
      <p:grpSp>
        <p:nvGrpSpPr>
          <p:cNvPr id="12" name="Group 11">
            <a:extLst>
              <a:ext uri="{FF2B5EF4-FFF2-40B4-BE49-F238E27FC236}">
                <a16:creationId xmlns:a16="http://schemas.microsoft.com/office/drawing/2014/main" id="{50121967-0D9C-4E87-AFEA-AAA6029CC5A3}"/>
              </a:ext>
            </a:extLst>
          </p:cNvPr>
          <p:cNvGrpSpPr/>
          <p:nvPr/>
        </p:nvGrpSpPr>
        <p:grpSpPr>
          <a:xfrm>
            <a:off x="551985" y="3323063"/>
            <a:ext cx="11529173" cy="1527717"/>
            <a:chOff x="551985" y="3323063"/>
            <a:chExt cx="11529173" cy="1527717"/>
          </a:xfrm>
        </p:grpSpPr>
        <p:cxnSp>
          <p:nvCxnSpPr>
            <p:cNvPr id="13" name="Straight Arrow Connector 12">
              <a:extLst>
                <a:ext uri="{FF2B5EF4-FFF2-40B4-BE49-F238E27FC236}">
                  <a16:creationId xmlns:a16="http://schemas.microsoft.com/office/drawing/2014/main" id="{4EE618D2-B761-4ACC-82D4-60B758D99DF2}"/>
                </a:ext>
              </a:extLst>
            </p:cNvPr>
            <p:cNvCxnSpPr/>
            <p:nvPr/>
          </p:nvCxnSpPr>
          <p:spPr>
            <a:xfrm>
              <a:off x="838200" y="4001294"/>
              <a:ext cx="10515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5415241-C4E4-41A8-BF8D-13FFA88C6FB7}"/>
                </a:ext>
              </a:extLst>
            </p:cNvPr>
            <p:cNvCxnSpPr/>
            <p:nvPr/>
          </p:nvCxnSpPr>
          <p:spPr>
            <a:xfrm>
              <a:off x="6096000" y="3323063"/>
              <a:ext cx="0" cy="152771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2D65EE2-69AD-410B-B046-CEACB41060FF}"/>
                </a:ext>
              </a:extLst>
            </p:cNvPr>
            <p:cNvSpPr txBox="1"/>
            <p:nvPr/>
          </p:nvSpPr>
          <p:spPr>
            <a:xfrm>
              <a:off x="551985" y="3429000"/>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Agree </a:t>
              </a:r>
            </a:p>
          </p:txBody>
        </p:sp>
        <p:sp>
          <p:nvSpPr>
            <p:cNvPr id="16" name="TextBox 15">
              <a:extLst>
                <a:ext uri="{FF2B5EF4-FFF2-40B4-BE49-F238E27FC236}">
                  <a16:creationId xmlns:a16="http://schemas.microsoft.com/office/drawing/2014/main" id="{455B0A0D-087C-440D-B2C4-1487D0BB8CF5}"/>
                </a:ext>
              </a:extLst>
            </p:cNvPr>
            <p:cNvSpPr txBox="1"/>
            <p:nvPr/>
          </p:nvSpPr>
          <p:spPr>
            <a:xfrm>
              <a:off x="11045281" y="3497025"/>
              <a:ext cx="10358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Disagree </a:t>
              </a:r>
            </a:p>
          </p:txBody>
        </p:sp>
        <p:sp>
          <p:nvSpPr>
            <p:cNvPr id="17" name="TextBox 16">
              <a:extLst>
                <a:ext uri="{FF2B5EF4-FFF2-40B4-BE49-F238E27FC236}">
                  <a16:creationId xmlns:a16="http://schemas.microsoft.com/office/drawing/2014/main" id="{22A36FE6-0016-41CE-B338-CE8E1762AD80}"/>
                </a:ext>
              </a:extLst>
            </p:cNvPr>
            <p:cNvSpPr txBox="1"/>
            <p:nvPr/>
          </p:nvSpPr>
          <p:spPr>
            <a:xfrm>
              <a:off x="5581183" y="3816628"/>
              <a:ext cx="12545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Start Here </a:t>
              </a:r>
            </a:p>
          </p:txBody>
        </p:sp>
        <p:cxnSp>
          <p:nvCxnSpPr>
            <p:cNvPr id="18" name="Straight Connector 17">
              <a:extLst>
                <a:ext uri="{FF2B5EF4-FFF2-40B4-BE49-F238E27FC236}">
                  <a16:creationId xmlns:a16="http://schemas.microsoft.com/office/drawing/2014/main" id="{0444AD9C-F266-48D1-8A63-C3031FC1396F}"/>
                </a:ext>
              </a:extLst>
            </p:cNvPr>
            <p:cNvCxnSpPr>
              <a:cxnSpLocks/>
            </p:cNvCxnSpPr>
            <p:nvPr/>
          </p:nvCxnSpPr>
          <p:spPr>
            <a:xfrm>
              <a:off x="3312842" y="3613666"/>
              <a:ext cx="0" cy="768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99964B-7F13-4608-9A3C-590071D5E82D}"/>
                </a:ext>
              </a:extLst>
            </p:cNvPr>
            <p:cNvCxnSpPr>
              <a:stCxn id="15" idx="3"/>
            </p:cNvCxnSpPr>
            <p:nvPr/>
          </p:nvCxnSpPr>
          <p:spPr>
            <a:xfrm>
              <a:off x="1466385" y="3613666"/>
              <a:ext cx="0" cy="835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FDE4BD-C364-42AE-8104-211D779281B3}"/>
                </a:ext>
              </a:extLst>
            </p:cNvPr>
            <p:cNvCxnSpPr/>
            <p:nvPr/>
          </p:nvCxnSpPr>
          <p:spPr>
            <a:xfrm>
              <a:off x="2352907" y="3613666"/>
              <a:ext cx="0" cy="768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80429A-9E65-4638-B375-7D07AC141C9D}"/>
                </a:ext>
              </a:extLst>
            </p:cNvPr>
            <p:cNvCxnSpPr/>
            <p:nvPr/>
          </p:nvCxnSpPr>
          <p:spPr>
            <a:xfrm>
              <a:off x="4337825" y="3613666"/>
              <a:ext cx="0" cy="717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14F17E-6D30-4886-BCBE-046B025383F5}"/>
                </a:ext>
              </a:extLst>
            </p:cNvPr>
            <p:cNvCxnSpPr/>
            <p:nvPr/>
          </p:nvCxnSpPr>
          <p:spPr>
            <a:xfrm>
              <a:off x="5218771" y="3580770"/>
              <a:ext cx="0" cy="834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76F773-013D-45D2-9D4C-78EDFA0BA2C5}"/>
                </a:ext>
              </a:extLst>
            </p:cNvPr>
            <p:cNvCxnSpPr>
              <a:cxnSpLocks/>
            </p:cNvCxnSpPr>
            <p:nvPr/>
          </p:nvCxnSpPr>
          <p:spPr>
            <a:xfrm>
              <a:off x="8753707" y="3580770"/>
              <a:ext cx="0" cy="750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C0B3A5-3079-4CB2-BE2F-C18C595D8270}"/>
                </a:ext>
              </a:extLst>
            </p:cNvPr>
            <p:cNvCxnSpPr/>
            <p:nvPr/>
          </p:nvCxnSpPr>
          <p:spPr>
            <a:xfrm>
              <a:off x="9779619" y="3580770"/>
              <a:ext cx="0" cy="750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8A7AA9-A54A-4B52-BD5F-DBFE9EF64666}"/>
                </a:ext>
              </a:extLst>
            </p:cNvPr>
            <p:cNvCxnSpPr/>
            <p:nvPr/>
          </p:nvCxnSpPr>
          <p:spPr>
            <a:xfrm>
              <a:off x="10660566" y="3580770"/>
              <a:ext cx="0" cy="801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3B6420-9593-42B3-BB22-B7984FEF8707}"/>
                </a:ext>
              </a:extLst>
            </p:cNvPr>
            <p:cNvCxnSpPr/>
            <p:nvPr/>
          </p:nvCxnSpPr>
          <p:spPr>
            <a:xfrm>
              <a:off x="7014115" y="3580770"/>
              <a:ext cx="0" cy="834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AFB95D-ADF7-4E00-AF8F-1F3956AFB3DB}"/>
                </a:ext>
              </a:extLst>
            </p:cNvPr>
            <p:cNvCxnSpPr/>
            <p:nvPr/>
          </p:nvCxnSpPr>
          <p:spPr>
            <a:xfrm>
              <a:off x="7883913" y="3580770"/>
              <a:ext cx="0" cy="75080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60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014E3B0-CE8F-5043-B554-05031EB18825}"/>
              </a:ext>
            </a:extLst>
          </p:cNvPr>
          <p:cNvSpPr>
            <a:spLocks noGrp="1"/>
          </p:cNvSpPr>
          <p:nvPr>
            <p:ph type="pic" sz="quarter" idx="10"/>
          </p:nvPr>
        </p:nvSpPr>
        <p:spPr/>
      </p:sp>
      <p:sp>
        <p:nvSpPr>
          <p:cNvPr id="3" name="Title 2">
            <a:extLst>
              <a:ext uri="{FF2B5EF4-FFF2-40B4-BE49-F238E27FC236}">
                <a16:creationId xmlns:a16="http://schemas.microsoft.com/office/drawing/2014/main" id="{E8C00363-9105-AD41-9D4E-FC226FF4C856}"/>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F7E59F79-5CBD-A147-9DD2-3925CA90D14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8543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 name="Title 2">
            <a:extLst>
              <a:ext uri="{FF2B5EF4-FFF2-40B4-BE49-F238E27FC236}">
                <a16:creationId xmlns:a16="http://schemas.microsoft.com/office/drawing/2014/main" id="{D8EEDDE6-C25C-4479-920B-2912998789A5}"/>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Surfing through Cyber Relationship</a:t>
            </a:r>
          </a:p>
        </p:txBody>
      </p:sp>
      <p:sp>
        <p:nvSpPr>
          <p:cNvPr id="5" name="TextBox 4">
            <a:extLst>
              <a:ext uri="{FF2B5EF4-FFF2-40B4-BE49-F238E27FC236}">
                <a16:creationId xmlns:a16="http://schemas.microsoft.com/office/drawing/2014/main" id="{785F4CE1-DB63-4A4E-9A59-45A2422178C3}"/>
              </a:ext>
            </a:extLst>
          </p:cNvPr>
          <p:cNvSpPr txBox="1"/>
          <p:nvPr/>
        </p:nvSpPr>
        <p:spPr>
          <a:xfrm>
            <a:off x="5053013" y="728663"/>
            <a:ext cx="6411913" cy="2058988"/>
          </a:xfrm>
          <a:prstGeom prst="rect">
            <a:avLst/>
          </a:prstGeom>
          <a:noFill/>
        </p:spPr>
        <p:txBody>
          <a:bodyPr wrap="square" rtlCol="0" anchor="t">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What’s the funniest mass email you ever saw?</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Which do you like the most: </a:t>
            </a:r>
            <a:r>
              <a:rPr kumimoji="0" lang="en-US" sz="2600" b="0" i="0" u="none" strike="noStrike" kern="1200" cap="none" spc="0" normalizeH="0" baseline="0" noProof="0" err="1">
                <a:ln>
                  <a:noFill/>
                </a:ln>
                <a:solidFill>
                  <a:prstClr val="black"/>
                </a:solidFill>
                <a:effectLst/>
                <a:uLnTx/>
                <a:uFillTx/>
                <a:latin typeface="Calibri" panose="020F0502020204030204"/>
                <a:ea typeface="+mn-ea"/>
                <a:cs typeface="+mn-cs"/>
              </a:rPr>
              <a:t>IMing</a:t>
            </a: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 texting, social media or e-mailing? Why?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If you could visit only one Web site for the rest of your life, what would it be and why? </a:t>
            </a:r>
          </a:p>
        </p:txBody>
      </p:sp>
      <p:sp>
        <p:nvSpPr>
          <p:cNvPr id="7" name="TextBox 6">
            <a:extLst>
              <a:ext uri="{FF2B5EF4-FFF2-40B4-BE49-F238E27FC236}">
                <a16:creationId xmlns:a16="http://schemas.microsoft.com/office/drawing/2014/main" id="{94DB8ED5-9BCC-4629-B82C-117B5F9F4334}"/>
              </a:ext>
            </a:extLst>
          </p:cNvPr>
          <p:cNvSpPr txBox="1"/>
          <p:nvPr/>
        </p:nvSpPr>
        <p:spPr>
          <a:xfrm>
            <a:off x="4686892" y="3004413"/>
            <a:ext cx="7061218" cy="887413"/>
          </a:xfrm>
          <a:prstGeom prst="rect">
            <a:avLst/>
          </a:prstGeom>
          <a:solidFill>
            <a:srgbClr val="FFFF00"/>
          </a:solidFill>
          <a:ln w="38100">
            <a:solidFill>
              <a:schemeClr val="tx1"/>
            </a:solidFill>
          </a:ln>
        </p:spPr>
        <p:txBody>
          <a:bodyPr wrap="square" rtlCol="0" anchor="t">
            <a:normAutofit lnSpcReduction="1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Now we are going to break into smaller groups for some discussion.</a:t>
            </a:r>
          </a:p>
        </p:txBody>
      </p:sp>
      <p:sp>
        <p:nvSpPr>
          <p:cNvPr id="4" name="Text Placeholder 3">
            <a:extLst>
              <a:ext uri="{FF2B5EF4-FFF2-40B4-BE49-F238E27FC236}">
                <a16:creationId xmlns:a16="http://schemas.microsoft.com/office/drawing/2014/main" id="{9523C492-BD2A-498B-93B4-7069565AC9C4}"/>
              </a:ext>
            </a:extLst>
          </p:cNvPr>
          <p:cNvSpPr>
            <a:spLocks noGrp="1"/>
          </p:cNvSpPr>
          <p:nvPr>
            <p:ph type="body" sz="quarter" idx="13"/>
          </p:nvPr>
        </p:nvSpPr>
        <p:spPr>
          <a:xfrm>
            <a:off x="5159767" y="4356676"/>
            <a:ext cx="6411913" cy="2201863"/>
          </a:xfrm>
        </p:spPr>
        <p:txBody>
          <a:bodyPr wrap="square" anchor="t">
            <a:normAutofit lnSpcReduction="10000"/>
          </a:bodyPr>
          <a:lstStyle/>
          <a:p>
            <a:pPr marL="0" indent="0" algn="ctr">
              <a:buNone/>
            </a:pPr>
            <a:r>
              <a:rPr lang="en-US" sz="2400"/>
              <a:t>We’ve talked about first impressions, stereotypes, peer pressure and cliques.  </a:t>
            </a:r>
          </a:p>
          <a:p>
            <a:pPr marL="0" indent="0" algn="ctr">
              <a:buNone/>
            </a:pPr>
            <a:r>
              <a:rPr lang="en-US" sz="2400"/>
              <a:t> Choose one of these topics and brainstorm how it “looks, feels, and sounds” online.</a:t>
            </a:r>
          </a:p>
          <a:p>
            <a:pPr marL="0" indent="0" algn="ctr">
              <a:buNone/>
            </a:pPr>
            <a:r>
              <a:rPr lang="en-US" sz="2400"/>
              <a:t>What are some ways you can promote better friendships online?</a:t>
            </a:r>
          </a:p>
        </p:txBody>
      </p:sp>
      <p:pic>
        <p:nvPicPr>
          <p:cNvPr id="21" name="Picture 20">
            <a:extLst>
              <a:ext uri="{FF2B5EF4-FFF2-40B4-BE49-F238E27FC236}">
                <a16:creationId xmlns:a16="http://schemas.microsoft.com/office/drawing/2014/main" id="{363E00D1-ED7E-49DE-8B6D-D346F390D080}"/>
              </a:ext>
            </a:extLst>
          </p:cNvPr>
          <p:cNvPicPr>
            <a:picLocks noChangeAspect="1"/>
          </p:cNvPicPr>
          <p:nvPr/>
        </p:nvPicPr>
        <p:blipFill>
          <a:blip r:embed="rId3"/>
          <a:stretch>
            <a:fillRect/>
          </a:stretch>
        </p:blipFill>
        <p:spPr>
          <a:xfrm>
            <a:off x="-14514" y="-116113"/>
            <a:ext cx="382500" cy="7097484"/>
          </a:xfrm>
          <a:prstGeom prst="rect">
            <a:avLst/>
          </a:prstGeom>
        </p:spPr>
      </p:pic>
    </p:spTree>
    <p:extLst>
      <p:ext uri="{BB962C8B-B14F-4D97-AF65-F5344CB8AC3E}">
        <p14:creationId xmlns:p14="http://schemas.microsoft.com/office/powerpoint/2010/main" val="1113069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7EA733104BB40A77AEA93BD416F9F" ma:contentTypeVersion="4" ma:contentTypeDescription="Create a new document." ma:contentTypeScope="" ma:versionID="7d2cb5333a3a52b6375808c89b4f58e6">
  <xsd:schema xmlns:xsd="http://www.w3.org/2001/XMLSchema" xmlns:xs="http://www.w3.org/2001/XMLSchema" xmlns:p="http://schemas.microsoft.com/office/2006/metadata/properties" xmlns:ns2="f4b8de50-d29d-4b94-a6f0-7dc090518d73" targetNamespace="http://schemas.microsoft.com/office/2006/metadata/properties" ma:root="true" ma:fieldsID="6dcefb635a1c187ac23381f7d84b0d50" ns2:_="">
    <xsd:import namespace="f4b8de50-d29d-4b94-a6f0-7dc090518d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8de50-d29d-4b94-a6f0-7dc090518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2EBA3F-5FB8-4B97-B54C-A4DCDEFB5CE4}">
  <ds:schemaRefs>
    <ds:schemaRef ds:uri="http://schemas.microsoft.com/sharepoint/v3/contenttype/forms"/>
  </ds:schemaRefs>
</ds:datastoreItem>
</file>

<file path=customXml/itemProps2.xml><?xml version="1.0" encoding="utf-8"?>
<ds:datastoreItem xmlns:ds="http://schemas.openxmlformats.org/officeDocument/2006/customXml" ds:itemID="{AB915002-8631-4872-973F-6DE43A46FF1A}">
  <ds:schemaRefs>
    <ds:schemaRef ds:uri="f4b8de50-d29d-4b94-a6f0-7dc090518d73"/>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F9D207-DA90-46CE-8AFA-D668B5A9517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4b8de50-d29d-4b94-a6f0-7dc090518d73"/>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1610</Words>
  <Application>Microsoft Office PowerPoint</Application>
  <PresentationFormat>Widescreen</PresentationFormat>
  <Paragraphs>141</Paragraphs>
  <Slides>17</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Trefoil Sans</vt:lpstr>
      <vt:lpstr>Trefoil Sans Cond</vt:lpstr>
      <vt:lpstr>Office Theme</vt:lpstr>
      <vt:lpstr>PowerPoint Presentation</vt:lpstr>
      <vt:lpstr>How will this Virtual Troop Meeting Work?</vt:lpstr>
      <vt:lpstr>PowerPoint Presentation</vt:lpstr>
      <vt:lpstr>Cadette Amaze Journey</vt:lpstr>
      <vt:lpstr>Remember its called  Peer Pressure</vt:lpstr>
      <vt:lpstr>Saying NO to pressure.</vt:lpstr>
      <vt:lpstr>“Where Do You Stand” Scenarios</vt:lpstr>
      <vt:lpstr>PowerPoint Presentation</vt:lpstr>
      <vt:lpstr>Surfing through Cyber Relationship</vt:lpstr>
      <vt:lpstr>PowerPoint Presentation</vt:lpstr>
      <vt:lpstr>PowerPoint Presentation</vt:lpstr>
      <vt:lpstr>Time to Act</vt:lpstr>
      <vt:lpstr>PowerPoint Presentation</vt:lpstr>
      <vt:lpstr>Seven Steps to earn your Diplomat award.</vt:lpstr>
      <vt:lpstr>Ideas</vt:lpstr>
      <vt:lpstr>Ideas</vt:lpstr>
      <vt:lpstr>Now go build strong healthy friendships!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Cannon</dc:creator>
  <cp:lastModifiedBy>Kristin Leiby</cp:lastModifiedBy>
  <cp:revision>3</cp:revision>
  <dcterms:created xsi:type="dcterms:W3CDTF">2020-05-07T16:03:37Z</dcterms:created>
  <dcterms:modified xsi:type="dcterms:W3CDTF">2020-05-15T14:21:32Z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0x0101002AD7EA733104BB40A77AEA93BD416F9F</vt:lpwstr>
  </property>
</Properties>
</file>